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0" r:id="rId1"/>
  </p:sldMasterIdLst>
  <p:notesMasterIdLst>
    <p:notesMasterId r:id="rId9"/>
  </p:notesMasterIdLst>
  <p:handoutMasterIdLst>
    <p:handoutMasterId r:id="rId10"/>
  </p:handoutMasterIdLst>
  <p:sldIdLst>
    <p:sldId id="287" r:id="rId2"/>
    <p:sldId id="319" r:id="rId3"/>
    <p:sldId id="320" r:id="rId4"/>
    <p:sldId id="321" r:id="rId5"/>
    <p:sldId id="322" r:id="rId6"/>
    <p:sldId id="318" r:id="rId7"/>
    <p:sldId id="294" r:id="rId8"/>
  </p:sldIdLst>
  <p:sldSz cx="18288000" cy="10287000"/>
  <p:notesSz cx="7102475" cy="9388475"/>
  <p:embeddedFontLst>
    <p:embeddedFont>
      <p:font typeface="Calibri Light" panose="020F0302020204030204" pitchFamily="34" charset="0"/>
      <p:regular r:id="rId11"/>
      <p:italic r:id="rId12"/>
    </p:embeddedFont>
    <p:embeddedFont>
      <p:font typeface="Calibri" panose="020F0502020204030204" pitchFamily="34" charset="0"/>
      <p:regular r:id="rId13"/>
      <p:bold r:id="rId14"/>
      <p:italic r:id="rId15"/>
      <p:boldItalic r:id="rId1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4" autoAdjust="0"/>
    <p:restoredTop sz="94624" autoAdjust="0"/>
  </p:normalViewPr>
  <p:slideViewPr>
    <p:cSldViewPr snapToGrid="0">
      <p:cViewPr varScale="1">
        <p:scale>
          <a:sx n="46" d="100"/>
          <a:sy n="46" d="100"/>
        </p:scale>
        <p:origin x="750"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p:cViewPr varScale="1">
        <p:scale>
          <a:sx n="54" d="100"/>
          <a:sy n="54" d="100"/>
        </p:scale>
        <p:origin x="2862"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handoutMaster" Target="handoutMasters/handout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4.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FA86EE7-89B6-FEE2-F11A-B1C827A6F2AE}"/>
              </a:ext>
            </a:extLst>
          </p:cNvPr>
          <p:cNvSpPr>
            <a:spLocks noGrp="1"/>
          </p:cNvSpPr>
          <p:nvPr>
            <p:ph type="sldNum" sz="quarter" idx="3"/>
          </p:nvPr>
        </p:nvSpPr>
        <p:spPr>
          <a:xfrm>
            <a:off x="4023092" y="8917422"/>
            <a:ext cx="3077739" cy="471053"/>
          </a:xfrm>
          <a:prstGeom prst="rect">
            <a:avLst/>
          </a:prstGeom>
        </p:spPr>
        <p:txBody>
          <a:bodyPr vert="horz" lIns="94229" tIns="47114" rIns="94229" bIns="47114" rtlCol="0" anchor="b"/>
          <a:lstStyle>
            <a:lvl1pPr algn="r">
              <a:defRPr sz="1200"/>
            </a:lvl1pPr>
          </a:lstStyle>
          <a:p>
            <a:fld id="{1076B784-4FB6-471C-91EA-1AAA7047F172}" type="slidenum">
              <a:rPr lang="en-IN" smtClean="0"/>
              <a:pPr/>
              <a:t>‹#›</a:t>
            </a:fld>
            <a:endParaRPr lang="en-IN" dirty="0"/>
          </a:p>
        </p:txBody>
      </p:sp>
      <p:sp>
        <p:nvSpPr>
          <p:cNvPr id="9" name="Header Placeholder 8">
            <a:extLst>
              <a:ext uri="{FF2B5EF4-FFF2-40B4-BE49-F238E27FC236}">
                <a16:creationId xmlns:a16="http://schemas.microsoft.com/office/drawing/2014/main" id="{B6AE105E-16BB-A797-0565-5E95A0F7C512}"/>
              </a:ext>
            </a:extLst>
          </p:cNvPr>
          <p:cNvSpPr>
            <a:spLocks noGrp="1"/>
          </p:cNvSpPr>
          <p:nvPr>
            <p:ph type="hdr" sz="quarter"/>
          </p:nvPr>
        </p:nvSpPr>
        <p:spPr>
          <a:xfrm>
            <a:off x="0" y="2"/>
            <a:ext cx="3077739" cy="471054"/>
          </a:xfrm>
          <a:prstGeom prst="rect">
            <a:avLst/>
          </a:prstGeom>
        </p:spPr>
        <p:txBody>
          <a:bodyPr vert="horz" lIns="94229" tIns="47114" rIns="94229" bIns="47114" rtlCol="0"/>
          <a:lstStyle>
            <a:lvl1pPr algn="l">
              <a:defRPr sz="1200"/>
            </a:lvl1pPr>
          </a:lstStyle>
          <a:p>
            <a:r>
              <a:rPr lang="en-US" dirty="0" smtClean="0"/>
              <a:t>Batch 73</a:t>
            </a:r>
            <a:endParaRPr lang="en-IN" dirty="0"/>
          </a:p>
        </p:txBody>
      </p:sp>
      <p:sp>
        <p:nvSpPr>
          <p:cNvPr id="12" name="Date Placeholder 11">
            <a:extLst>
              <a:ext uri="{FF2B5EF4-FFF2-40B4-BE49-F238E27FC236}">
                <a16:creationId xmlns:a16="http://schemas.microsoft.com/office/drawing/2014/main" id="{F4D49AAD-8FE3-8291-6D10-5C0BCFBE0E77}"/>
              </a:ext>
            </a:extLst>
          </p:cNvPr>
          <p:cNvSpPr>
            <a:spLocks noGrp="1"/>
          </p:cNvSpPr>
          <p:nvPr>
            <p:ph type="dt" sz="quarter" idx="1"/>
          </p:nvPr>
        </p:nvSpPr>
        <p:spPr>
          <a:xfrm>
            <a:off x="4023092" y="2"/>
            <a:ext cx="3077739" cy="471054"/>
          </a:xfrm>
          <a:prstGeom prst="rect">
            <a:avLst/>
          </a:prstGeom>
        </p:spPr>
        <p:txBody>
          <a:bodyPr vert="horz" lIns="94229" tIns="47114" rIns="94229" bIns="47114" rtlCol="0"/>
          <a:lstStyle>
            <a:lvl1pPr algn="r">
              <a:defRPr sz="1200"/>
            </a:lvl1pPr>
          </a:lstStyle>
          <a:p>
            <a:fld id="{10F12033-2EDF-405D-A660-8698D41E1567}" type="datetime1">
              <a:rPr lang="en-US" smtClean="0"/>
              <a:pPr/>
              <a:t>3/7/2024</a:t>
            </a:fld>
            <a:endParaRPr lang="en-IN" dirty="0"/>
          </a:p>
        </p:txBody>
      </p:sp>
      <p:sp>
        <p:nvSpPr>
          <p:cNvPr id="14" name="Footer Placeholder 13">
            <a:extLst>
              <a:ext uri="{FF2B5EF4-FFF2-40B4-BE49-F238E27FC236}">
                <a16:creationId xmlns:a16="http://schemas.microsoft.com/office/drawing/2014/main" id="{23FBE854-ECCB-3414-A781-B2D310C20DD1}"/>
              </a:ext>
            </a:extLst>
          </p:cNvPr>
          <p:cNvSpPr>
            <a:spLocks noGrp="1"/>
          </p:cNvSpPr>
          <p:nvPr>
            <p:ph type="ftr" sz="quarter" idx="2"/>
          </p:nvPr>
        </p:nvSpPr>
        <p:spPr>
          <a:xfrm>
            <a:off x="0" y="8917422"/>
            <a:ext cx="3077739" cy="471053"/>
          </a:xfrm>
          <a:prstGeom prst="rect">
            <a:avLst/>
          </a:prstGeom>
        </p:spPr>
        <p:txBody>
          <a:bodyPr vert="horz" lIns="94229" tIns="47114" rIns="94229" bIns="47114" rtlCol="0" anchor="b"/>
          <a:lstStyle>
            <a:lvl1pPr algn="l">
              <a:defRPr sz="1200"/>
            </a:lvl1pPr>
          </a:lstStyle>
          <a:p>
            <a:r>
              <a:rPr lang="en-IN" dirty="0"/>
              <a:t>SAD</a:t>
            </a: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23863" y="704850"/>
            <a:ext cx="6256337"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10248" y="4459526"/>
            <a:ext cx="5681980" cy="4224814"/>
          </a:xfrm>
          <a:prstGeom prst="rect">
            <a:avLst/>
          </a:prstGeom>
          <a:noFill/>
          <a:ln>
            <a:noFill/>
          </a:ln>
        </p:spPr>
        <p:txBody>
          <a:bodyPr spcFirstLastPara="1" wrap="square" lIns="94213" tIns="94213" rIns="94213" bIns="94213"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6337" cy="3519488"/>
          </a:xfrm>
        </p:spPr>
      </p:sp>
      <p:sp>
        <p:nvSpPr>
          <p:cNvPr id="3" name="Notes Placeholder 2"/>
          <p:cNvSpPr>
            <a:spLocks noGrp="1"/>
          </p:cNvSpPr>
          <p:nvPr>
            <p:ph type="body" idx="1"/>
          </p:nvPr>
        </p:nvSpPr>
        <p:spPr/>
        <p:txBody>
          <a:bodyPr>
            <a:normAutofit/>
          </a:bodyPr>
          <a:lstStyle/>
          <a:p>
            <a:endParaRPr lang="en-I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6337" cy="3519488"/>
          </a:xfrm>
        </p:spPr>
      </p:sp>
      <p:sp>
        <p:nvSpPr>
          <p:cNvPr id="3" name="Notes Placeholder 2"/>
          <p:cNvSpPr>
            <a:spLocks noGrp="1"/>
          </p:cNvSpPr>
          <p:nvPr>
            <p:ph type="body" idx="1"/>
          </p:nvPr>
        </p:nvSpPr>
        <p:spPr/>
        <p:txBody>
          <a:bodyPr>
            <a:normAutofit/>
          </a:bodyPr>
          <a:lstStyle/>
          <a:p>
            <a:endParaRPr lang="en-IN"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645920" y="1138428"/>
            <a:ext cx="15087600" cy="5349240"/>
          </a:xfrm>
        </p:spPr>
        <p:txBody>
          <a:bodyPr anchor="b">
            <a:normAutofit/>
          </a:bodyPr>
          <a:lstStyle>
            <a:lvl1pPr algn="l">
              <a:lnSpc>
                <a:spcPct val="85000"/>
              </a:lnSpc>
              <a:defRPr sz="12000" spc="-75"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650077" y="6683430"/>
            <a:ext cx="15087600" cy="1714500"/>
          </a:xfrm>
        </p:spPr>
        <p:txBody>
          <a:bodyPr lIns="91440" rIns="91440">
            <a:normAutofit/>
          </a:bodyPr>
          <a:lstStyle>
            <a:lvl1pPr marL="0" indent="0" algn="l">
              <a:buNone/>
              <a:defRPr sz="3600" cap="all" spc="300" baseline="0">
                <a:solidFill>
                  <a:schemeClr val="tx2"/>
                </a:solidFill>
                <a:latin typeface="+mj-lt"/>
              </a:defRPr>
            </a:lvl1pPr>
            <a:lvl2pPr marL="685800" indent="0" algn="ctr">
              <a:buNone/>
              <a:defRPr sz="3600"/>
            </a:lvl2pPr>
            <a:lvl3pPr marL="1371600" indent="0" algn="ctr">
              <a:buNone/>
              <a:defRPr sz="3600"/>
            </a:lvl3pPr>
            <a:lvl4pPr marL="2057400" indent="0" algn="ctr">
              <a:buNone/>
              <a:defRPr sz="3000"/>
            </a:lvl4pPr>
            <a:lvl5pPr marL="2743200" indent="0" algn="ctr">
              <a:buNone/>
              <a:defRPr sz="3000"/>
            </a:lvl5pPr>
            <a:lvl6pPr marL="3429000" indent="0" algn="ctr">
              <a:buNone/>
              <a:defRPr sz="3000"/>
            </a:lvl6pPr>
            <a:lvl7pPr marL="4114800" indent="0" algn="ctr">
              <a:buNone/>
              <a:defRPr sz="3000"/>
            </a:lvl7pPr>
            <a:lvl8pPr marL="4800600" indent="0" algn="ctr">
              <a:buNone/>
              <a:defRPr sz="3000"/>
            </a:lvl8pPr>
            <a:lvl9pPr marL="5486400" indent="0" algn="ctr">
              <a:buNone/>
              <a:defRPr sz="3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409BC9B-1F09-4A80-9172-0CD133A71D10}" type="datetime4">
              <a:rPr lang="en-US" smtClean="0"/>
              <a:t>March 7, 2024</a:t>
            </a:fld>
            <a:endParaRPr lang="en-US" dirty="0"/>
          </a:p>
        </p:txBody>
      </p:sp>
      <p:sp>
        <p:nvSpPr>
          <p:cNvPr id="5" name="Footer Placeholder 4"/>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68803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F86BD3-2EDD-4B09-9B08-E19BC34BBE62}" type="datetime4">
              <a:rPr lang="en-US" smtClean="0"/>
              <a:t>March 7, 2024</a:t>
            </a:fld>
            <a:endParaRPr lang="en-US" dirty="0"/>
          </a:p>
        </p:txBody>
      </p:sp>
      <p:sp>
        <p:nvSpPr>
          <p:cNvPr id="5" name="Footer Placeholder 4"/>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spTree>
    <p:extLst>
      <p:ext uri="{BB962C8B-B14F-4D97-AF65-F5344CB8AC3E}">
        <p14:creationId xmlns:p14="http://schemas.microsoft.com/office/powerpoint/2010/main" val="29340503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3087350" y="622168"/>
            <a:ext cx="3943350" cy="86361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622167"/>
            <a:ext cx="11601450" cy="8636133"/>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65BDD1-858C-4EE0-A29D-738AF59A7FCE}" type="datetime4">
              <a:rPr lang="en-US" smtClean="0"/>
              <a:t>March 7, 2024</a:t>
            </a:fld>
            <a:endParaRPr lang="en-US" dirty="0"/>
          </a:p>
        </p:txBody>
      </p:sp>
      <p:sp>
        <p:nvSpPr>
          <p:cNvPr id="5" name="Footer Placeholder 4"/>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spTree>
    <p:extLst>
      <p:ext uri="{BB962C8B-B14F-4D97-AF65-F5344CB8AC3E}">
        <p14:creationId xmlns:p14="http://schemas.microsoft.com/office/powerpoint/2010/main" val="1794050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DFE914-5E7C-4AD6-824A-6095B879FD14}" type="datetime4">
              <a:rPr lang="en-US" smtClean="0"/>
              <a:t>March 7, 2024</a:t>
            </a:fld>
            <a:endParaRPr lang="en-US" dirty="0"/>
          </a:p>
        </p:txBody>
      </p:sp>
      <p:sp>
        <p:nvSpPr>
          <p:cNvPr id="5" name="Footer Placeholder 4"/>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spTree>
    <p:extLst>
      <p:ext uri="{BB962C8B-B14F-4D97-AF65-F5344CB8AC3E}">
        <p14:creationId xmlns:p14="http://schemas.microsoft.com/office/powerpoint/2010/main" val="13376484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1138428"/>
            <a:ext cx="15087600" cy="5349240"/>
          </a:xfrm>
        </p:spPr>
        <p:txBody>
          <a:bodyPr anchor="b" anchorCtr="0">
            <a:normAutofit/>
          </a:bodyPr>
          <a:lstStyle>
            <a:lvl1pPr>
              <a:lnSpc>
                <a:spcPct val="85000"/>
              </a:lnSpc>
              <a:defRPr sz="12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645920" y="6679692"/>
            <a:ext cx="15087600" cy="1714500"/>
          </a:xfrm>
        </p:spPr>
        <p:txBody>
          <a:bodyPr lIns="91440" rIns="91440" anchor="t" anchorCtr="0">
            <a:normAutofit/>
          </a:bodyPr>
          <a:lstStyle>
            <a:lvl1pPr marL="0" indent="0">
              <a:buNone/>
              <a:defRPr sz="3600" cap="all" spc="300" baseline="0">
                <a:solidFill>
                  <a:schemeClr val="tx2"/>
                </a:solidFill>
                <a:latin typeface="+mj-lt"/>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BB3B2C-06AC-40AF-A6C2-7EF5A74AA038}" type="datetime4">
              <a:rPr lang="en-US" smtClean="0"/>
              <a:t>March 7, 2024</a:t>
            </a:fld>
            <a:endParaRPr lang="en-US" dirty="0"/>
          </a:p>
        </p:txBody>
      </p:sp>
      <p:sp>
        <p:nvSpPr>
          <p:cNvPr id="5" name="Footer Placeholder 4"/>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969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645919" y="2768601"/>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326880" y="2768603"/>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58B64C2-E55A-410A-BCCB-E770A3AD9408}" type="datetime4">
              <a:rPr lang="en-US" smtClean="0"/>
              <a:t>March 7, 2024</a:t>
            </a:fld>
            <a:endParaRPr lang="en-US" dirty="0"/>
          </a:p>
        </p:txBody>
      </p:sp>
      <p:sp>
        <p:nvSpPr>
          <p:cNvPr id="6" name="Footer Placeholder 5"/>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spTree>
    <p:extLst>
      <p:ext uri="{BB962C8B-B14F-4D97-AF65-F5344CB8AC3E}">
        <p14:creationId xmlns:p14="http://schemas.microsoft.com/office/powerpoint/2010/main" val="1172548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4592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64592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32688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32688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F56071E2-7C69-E08A-1AFE-2E7A0032A58B}"/>
              </a:ext>
            </a:extLst>
          </p:cNvPr>
          <p:cNvSpPr>
            <a:spLocks noGrp="1"/>
          </p:cNvSpPr>
          <p:nvPr>
            <p:ph type="dt" sz="half" idx="10"/>
          </p:nvPr>
        </p:nvSpPr>
        <p:spPr/>
        <p:txBody>
          <a:bodyPr/>
          <a:lstStyle/>
          <a:p>
            <a:fld id="{D49AEAFD-CAF5-47A4-BAF8-EE4DEF650CFF}" type="datetime4">
              <a:rPr lang="en-US" smtClean="0"/>
              <a:t>March 7, 2024</a:t>
            </a:fld>
            <a:endParaRPr lang="en-US" dirty="0"/>
          </a:p>
        </p:txBody>
      </p:sp>
      <p:sp>
        <p:nvSpPr>
          <p:cNvPr id="11" name="Footer Placeholder 10">
            <a:extLst>
              <a:ext uri="{FF2B5EF4-FFF2-40B4-BE49-F238E27FC236}">
                <a16:creationId xmlns:a16="http://schemas.microsoft.com/office/drawing/2014/main" id="{B66C106E-F7C0-F15E-EEAE-7574BABE5A8F}"/>
              </a:ext>
            </a:extLst>
          </p:cNvPr>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12" name="Slide Number Placeholder 11">
            <a:extLst>
              <a:ext uri="{FF2B5EF4-FFF2-40B4-BE49-F238E27FC236}">
                <a16:creationId xmlns:a16="http://schemas.microsoft.com/office/drawing/2014/main" id="{8A0CD58A-C169-060C-DAE9-BEFB15E63BE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spTree>
    <p:extLst>
      <p:ext uri="{BB962C8B-B14F-4D97-AF65-F5344CB8AC3E}">
        <p14:creationId xmlns:p14="http://schemas.microsoft.com/office/powerpoint/2010/main" val="1467317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418E0E-D028-4626-8D3C-FBE96D3A8343}" type="datetime4">
              <a:rPr lang="en-US" smtClean="0"/>
              <a:t>March 7, 2024</a:t>
            </a:fld>
            <a:endParaRPr lang="en-US" dirty="0"/>
          </a:p>
        </p:txBody>
      </p:sp>
      <p:sp>
        <p:nvSpPr>
          <p:cNvPr id="4" name="Footer Placeholder 3"/>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spTree>
    <p:extLst>
      <p:ext uri="{BB962C8B-B14F-4D97-AF65-F5344CB8AC3E}">
        <p14:creationId xmlns:p14="http://schemas.microsoft.com/office/powerpoint/2010/main" val="10741795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5" name="Rectangle 4"/>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F6CA7D8D-414D-3E98-2A4E-41E1C7826D6F}"/>
              </a:ext>
            </a:extLst>
          </p:cNvPr>
          <p:cNvSpPr>
            <a:spLocks noGrp="1"/>
          </p:cNvSpPr>
          <p:nvPr>
            <p:ph type="dt" sz="half" idx="10"/>
          </p:nvPr>
        </p:nvSpPr>
        <p:spPr/>
        <p:txBody>
          <a:bodyPr/>
          <a:lstStyle/>
          <a:p>
            <a:fld id="{BD73D6C4-D1CB-4887-8140-D6188A39C015}" type="datetime4">
              <a:rPr lang="en-US" smtClean="0"/>
              <a:t>March 7, 2024</a:t>
            </a:fld>
            <a:endParaRPr lang="en-US" dirty="0"/>
          </a:p>
        </p:txBody>
      </p:sp>
      <p:sp>
        <p:nvSpPr>
          <p:cNvPr id="3" name="Footer Placeholder 2">
            <a:extLst>
              <a:ext uri="{FF2B5EF4-FFF2-40B4-BE49-F238E27FC236}">
                <a16:creationId xmlns:a16="http://schemas.microsoft.com/office/drawing/2014/main" id="{16911686-75FC-885E-9B6C-C71102A6083A}"/>
              </a:ext>
            </a:extLst>
          </p:cNvPr>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4" name="Slide Number Placeholder 3">
            <a:extLst>
              <a:ext uri="{FF2B5EF4-FFF2-40B4-BE49-F238E27FC236}">
                <a16:creationId xmlns:a16="http://schemas.microsoft.com/office/drawing/2014/main" id="{602F1127-9E64-DE43-F6A4-F7AD9B59A69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spTree>
    <p:extLst>
      <p:ext uri="{BB962C8B-B14F-4D97-AF65-F5344CB8AC3E}">
        <p14:creationId xmlns:p14="http://schemas.microsoft.com/office/powerpoint/2010/main" val="9360660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5" y="0"/>
            <a:ext cx="6076187"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060107" y="0"/>
            <a:ext cx="96012" cy="10287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891538"/>
            <a:ext cx="4800600" cy="3429000"/>
          </a:xfrm>
        </p:spPr>
        <p:txBody>
          <a:bodyPr anchor="b">
            <a:normAutofit/>
          </a:bodyPr>
          <a:lstStyle>
            <a:lvl1pPr>
              <a:defRPr sz="5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200900" y="1097280"/>
            <a:ext cx="9738360" cy="788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4389120"/>
            <a:ext cx="4800600" cy="5068686"/>
          </a:xfrm>
        </p:spPr>
        <p:txBody>
          <a:bodyPr lIns="91440" rIns="91440">
            <a:normAutofit/>
          </a:bodyPr>
          <a:lstStyle>
            <a:lvl1pPr marL="0" indent="0">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a:xfrm>
            <a:off x="698268" y="9689678"/>
            <a:ext cx="3927765" cy="547688"/>
          </a:xfrm>
        </p:spPr>
        <p:txBody>
          <a:bodyPr/>
          <a:lstStyle>
            <a:lvl1pPr algn="l">
              <a:defRPr/>
            </a:lvl1pPr>
          </a:lstStyle>
          <a:p>
            <a:fld id="{183A3176-C93A-49D2-890F-FDBECB20FE92}" type="datetime4">
              <a:rPr lang="en-US" smtClean="0"/>
              <a:t>March 7, 2024</a:t>
            </a:fld>
            <a:endParaRPr lang="en-US" dirty="0"/>
          </a:p>
        </p:txBody>
      </p:sp>
      <p:sp>
        <p:nvSpPr>
          <p:cNvPr id="6" name="Footer Placeholder 5"/>
          <p:cNvSpPr>
            <a:spLocks noGrp="1"/>
          </p:cNvSpPr>
          <p:nvPr>
            <p:ph type="ftr" sz="quarter" idx="11"/>
          </p:nvPr>
        </p:nvSpPr>
        <p:spPr>
          <a:xfrm>
            <a:off x="7200900" y="9689678"/>
            <a:ext cx="6972300" cy="547688"/>
          </a:xfrm>
        </p:spPr>
        <p:txBody>
          <a:bodyPr/>
          <a:lstStyle>
            <a:lvl1pPr algn="l">
              <a:defRPr>
                <a:solidFill>
                  <a:schemeClr val="tx2"/>
                </a:solidFill>
              </a:defRPr>
            </a:lvl1pPr>
          </a:lstStyle>
          <a:p>
            <a:r>
              <a:rPr lang="en-US" dirty="0" smtClean="0"/>
              <a:t>DEPARTMENT OF COMPUTER SCIENCE &amp; ENGINEERING   / Voice Control Home Automation</a:t>
            </a:r>
            <a:endParaRPr lang="en-IN"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spTree>
    <p:extLst>
      <p:ext uri="{BB962C8B-B14F-4D97-AF65-F5344CB8AC3E}">
        <p14:creationId xmlns:p14="http://schemas.microsoft.com/office/powerpoint/2010/main" val="3849128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7429500"/>
            <a:ext cx="18283238" cy="2857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23" y="737261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7612380"/>
            <a:ext cx="15169896" cy="1234440"/>
          </a:xfrm>
        </p:spPr>
        <p:txBody>
          <a:bodyPr lIns="91440" tIns="0" rIns="91440" bIns="0" anchor="b">
            <a:noAutofit/>
          </a:bodyPr>
          <a:lstStyle>
            <a:lvl1pPr>
              <a:defRPr sz="54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3" y="0"/>
            <a:ext cx="18287978" cy="7372614"/>
          </a:xfrm>
          <a:blipFill>
            <a:blip r:embed="rId2"/>
            <a:stretch>
              <a:fillRect/>
            </a:stretch>
          </a:blipFill>
        </p:spPr>
        <p:txBody>
          <a:bodyPr lIns="457200" tIns="457200" anchor="t"/>
          <a:lstStyle>
            <a:lvl1pPr marL="0" indent="0">
              <a:buNone/>
              <a:defRPr sz="4800">
                <a:solidFill>
                  <a:schemeClr val="bg1"/>
                </a:solidFill>
              </a:defRPr>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dirty="0"/>
              <a:t>Click icon to add picture</a:t>
            </a:r>
          </a:p>
        </p:txBody>
      </p:sp>
      <p:sp>
        <p:nvSpPr>
          <p:cNvPr id="4" name="Text Placeholder 3"/>
          <p:cNvSpPr>
            <a:spLocks noGrp="1"/>
          </p:cNvSpPr>
          <p:nvPr>
            <p:ph type="body" sz="half" idx="2"/>
          </p:nvPr>
        </p:nvSpPr>
        <p:spPr>
          <a:xfrm>
            <a:off x="1645920" y="8860535"/>
            <a:ext cx="15169896" cy="891540"/>
          </a:xfrm>
        </p:spPr>
        <p:txBody>
          <a:bodyPr lIns="91440" tIns="0" rIns="91440" bIns="0">
            <a:normAutofit/>
          </a:bodyPr>
          <a:lstStyle>
            <a:lvl1pPr marL="0" indent="0">
              <a:spcBef>
                <a:spcPts val="0"/>
              </a:spcBef>
              <a:spcAft>
                <a:spcPts val="900"/>
              </a:spcAft>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6C5B4AD9-E7E8-4461-822E-F00F4FF271EA}" type="datetime4">
              <a:rPr lang="en-US" smtClean="0"/>
              <a:t>March 7, 2024</a:t>
            </a:fld>
            <a:endParaRPr lang="en-US" dirty="0"/>
          </a:p>
        </p:txBody>
      </p:sp>
      <p:sp>
        <p:nvSpPr>
          <p:cNvPr id="6" name="Footer Placeholder 5"/>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spTree>
    <p:extLst>
      <p:ext uri="{BB962C8B-B14F-4D97-AF65-F5344CB8AC3E}">
        <p14:creationId xmlns:p14="http://schemas.microsoft.com/office/powerpoint/2010/main" val="2435646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 y="9601200"/>
            <a:ext cx="18288000"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9501474"/>
            <a:ext cx="18288002" cy="989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645920" y="429905"/>
            <a:ext cx="15087600" cy="217613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645920" y="2768601"/>
            <a:ext cx="15087600" cy="603504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45921" y="9689678"/>
            <a:ext cx="3708407" cy="547688"/>
          </a:xfrm>
          <a:prstGeom prst="rect">
            <a:avLst/>
          </a:prstGeom>
        </p:spPr>
        <p:txBody>
          <a:bodyPr vert="horz" lIns="91440" tIns="45720" rIns="91440" bIns="45720" rtlCol="0" anchor="ctr"/>
          <a:lstStyle>
            <a:lvl1pPr algn="l">
              <a:defRPr sz="1350">
                <a:solidFill>
                  <a:srgbClr val="FFFFFF"/>
                </a:solidFill>
              </a:defRPr>
            </a:lvl1pPr>
          </a:lstStyle>
          <a:p>
            <a:fld id="{3596B7BB-1D4D-423B-9B5F-84761ED29B8C}" type="datetime4">
              <a:rPr lang="en-US" smtClean="0"/>
              <a:t>March 7, 2024</a:t>
            </a:fld>
            <a:endParaRPr lang="en-US" dirty="0"/>
          </a:p>
        </p:txBody>
      </p:sp>
      <p:sp>
        <p:nvSpPr>
          <p:cNvPr id="5" name="Footer Placeholder 4"/>
          <p:cNvSpPr>
            <a:spLocks noGrp="1"/>
          </p:cNvSpPr>
          <p:nvPr>
            <p:ph type="ftr" sz="quarter" idx="3"/>
          </p:nvPr>
        </p:nvSpPr>
        <p:spPr>
          <a:xfrm>
            <a:off x="5529278" y="9689678"/>
            <a:ext cx="7234206" cy="547688"/>
          </a:xfrm>
          <a:prstGeom prst="rect">
            <a:avLst/>
          </a:prstGeom>
        </p:spPr>
        <p:txBody>
          <a:bodyPr vert="horz" lIns="91440" tIns="45720" rIns="91440" bIns="45720" rtlCol="0" anchor="ctr"/>
          <a:lstStyle>
            <a:lvl1pPr algn="ctr">
              <a:defRPr sz="1350" cap="all" baseline="0">
                <a:solidFill>
                  <a:srgbClr val="FFFFFF"/>
                </a:solidFill>
              </a:defRPr>
            </a:lvl1pPr>
          </a:lstStyle>
          <a:p>
            <a:r>
              <a:rPr lang="en-US" dirty="0" smtClean="0"/>
              <a:t>DEPARTMENT OF COMPUTER SCIENCE &amp; ENGINEERING   / Voice Control Home Automation</a:t>
            </a:r>
            <a:endParaRPr lang="en-IN" dirty="0"/>
          </a:p>
        </p:txBody>
      </p:sp>
      <p:sp>
        <p:nvSpPr>
          <p:cNvPr id="6" name="Slide Number Placeholder 5"/>
          <p:cNvSpPr>
            <a:spLocks noGrp="1"/>
          </p:cNvSpPr>
          <p:nvPr>
            <p:ph type="sldNum" sz="quarter" idx="4"/>
          </p:nvPr>
        </p:nvSpPr>
        <p:spPr>
          <a:xfrm>
            <a:off x="14850688" y="9689678"/>
            <a:ext cx="1968038" cy="547688"/>
          </a:xfrm>
          <a:prstGeom prst="rect">
            <a:avLst/>
          </a:prstGeom>
        </p:spPr>
        <p:txBody>
          <a:bodyPr vert="horz" lIns="91440" tIns="45720" rIns="91440" bIns="45720" rtlCol="0" anchor="ctr"/>
          <a:lstStyle>
            <a:lvl1pPr algn="r">
              <a:defRPr sz="1575">
                <a:solidFill>
                  <a:srgbClr val="FFFFFF"/>
                </a:solidFill>
              </a:defRPr>
            </a:lvl1p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dirty="0"/>
          </a:p>
        </p:txBody>
      </p:sp>
      <p:cxnSp>
        <p:nvCxnSpPr>
          <p:cNvPr id="10" name="Straight Connector 9"/>
          <p:cNvCxnSpPr/>
          <p:nvPr/>
        </p:nvCxnSpPr>
        <p:spPr>
          <a:xfrm>
            <a:off x="1790298" y="2606768"/>
            <a:ext cx="149504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125671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p:txStyles>
    <p:titleStyle>
      <a:lvl1pPr algn="l" defTabSz="1371600" rtl="0" eaLnBrk="1" latinLnBrk="0" hangingPunct="1">
        <a:lnSpc>
          <a:spcPct val="85000"/>
        </a:lnSpc>
        <a:spcBef>
          <a:spcPct val="0"/>
        </a:spcBef>
        <a:buNone/>
        <a:defRPr sz="7200" kern="1200" spc="-75" baseline="0">
          <a:solidFill>
            <a:schemeClr val="tx1">
              <a:lumMod val="75000"/>
              <a:lumOff val="25000"/>
            </a:schemeClr>
          </a:solidFill>
          <a:latin typeface="+mj-lt"/>
          <a:ea typeface="+mj-ea"/>
          <a:cs typeface="+mj-cs"/>
        </a:defRPr>
      </a:lvl1pPr>
    </p:titleStyle>
    <p:bodyStyle>
      <a:lvl1pPr marL="137160" indent="-137160" algn="l" defTabSz="1371600" rtl="0" eaLnBrk="1" latinLnBrk="0" hangingPunct="1">
        <a:lnSpc>
          <a:spcPct val="90000"/>
        </a:lnSpc>
        <a:spcBef>
          <a:spcPts val="1800"/>
        </a:spcBef>
        <a:spcAft>
          <a:spcPts val="300"/>
        </a:spcAft>
        <a:buClr>
          <a:schemeClr val="accent1"/>
        </a:buClr>
        <a:buSzPct val="100000"/>
        <a:buFont typeface="Calibri" panose="020F0502020204030204" pitchFamily="34" charset="0"/>
        <a:buChar char=" "/>
        <a:defRPr sz="3000" kern="1200">
          <a:solidFill>
            <a:schemeClr val="tx1">
              <a:lumMod val="75000"/>
              <a:lumOff val="25000"/>
            </a:schemeClr>
          </a:solidFill>
          <a:latin typeface="+mn-lt"/>
          <a:ea typeface="+mn-ea"/>
          <a:cs typeface="+mn-cs"/>
        </a:defRPr>
      </a:lvl1pPr>
      <a:lvl2pPr marL="576072" indent="-274320" algn="l" defTabSz="1371600" rtl="0" eaLnBrk="1" latinLnBrk="0" hangingPunct="1">
        <a:lnSpc>
          <a:spcPct val="90000"/>
        </a:lnSpc>
        <a:spcBef>
          <a:spcPts val="300"/>
        </a:spcBef>
        <a:spcAft>
          <a:spcPts val="600"/>
        </a:spcAft>
        <a:buClr>
          <a:schemeClr val="accent1"/>
        </a:buClr>
        <a:buFont typeface="Calibri" pitchFamily="34" charset="0"/>
        <a:buChar char="◦"/>
        <a:defRPr sz="2700" kern="1200">
          <a:solidFill>
            <a:schemeClr val="tx1">
              <a:lumMod val="75000"/>
              <a:lumOff val="25000"/>
            </a:schemeClr>
          </a:solidFill>
          <a:latin typeface="+mn-lt"/>
          <a:ea typeface="+mn-ea"/>
          <a:cs typeface="+mn-cs"/>
        </a:defRPr>
      </a:lvl2pPr>
      <a:lvl3pPr marL="85039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3pPr>
      <a:lvl4pPr marL="112471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4pPr>
      <a:lvl5pPr marL="139903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5pPr>
      <a:lvl6pPr marL="16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6pPr>
      <a:lvl7pPr marL="19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7pPr>
      <a:lvl8pPr marL="22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8pPr>
      <a:lvl9pPr marL="25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3" descr="C:\Users\Sharad\Desktop\download veltech.png"/>
          <p:cNvPicPr>
            <a:picLocks noChangeAspect="1" noChangeArrowheads="1"/>
          </p:cNvPicPr>
          <p:nvPr/>
        </p:nvPicPr>
        <p:blipFill>
          <a:blip r:embed="rId3"/>
          <a:srcRect/>
          <a:stretch>
            <a:fillRect/>
          </a:stretch>
        </p:blipFill>
        <p:spPr bwMode="auto">
          <a:xfrm>
            <a:off x="6826102" y="0"/>
            <a:ext cx="4295554" cy="1438275"/>
          </a:xfrm>
          <a:prstGeom prst="rect">
            <a:avLst/>
          </a:prstGeom>
          <a:noFill/>
        </p:spPr>
      </p:pic>
      <p:sp>
        <p:nvSpPr>
          <p:cNvPr id="22" name="Rectangle 21"/>
          <p:cNvSpPr/>
          <p:nvPr/>
        </p:nvSpPr>
        <p:spPr>
          <a:xfrm>
            <a:off x="602672" y="2009983"/>
            <a:ext cx="17415164" cy="2743508"/>
          </a:xfrm>
          <a:prstGeom prst="rect">
            <a:avLst/>
          </a:prstGeom>
        </p:spPr>
        <p:txBody>
          <a:bodyPr wrap="square">
            <a:spAutoFit/>
          </a:bodyPr>
          <a:lstStyle/>
          <a:p>
            <a:pPr marL="12065" marR="5080" algn="ctr">
              <a:lnSpc>
                <a:spcPct val="101600"/>
              </a:lnSpc>
              <a:spcBef>
                <a:spcPts val="70"/>
              </a:spcBef>
            </a:pPr>
            <a:r>
              <a:rPr lang="en-IN" sz="2000" b="1" spc="-25" dirty="0">
                <a:latin typeface="Times New Roman" pitchFamily="18" charset="0"/>
                <a:cs typeface="Times New Roman" pitchFamily="18" charset="0"/>
              </a:rPr>
              <a:t>DEPARTMENT </a:t>
            </a:r>
            <a:r>
              <a:rPr lang="en-IN" sz="2000" b="1" spc="-5" dirty="0">
                <a:latin typeface="Times New Roman" pitchFamily="18" charset="0"/>
                <a:cs typeface="Times New Roman" pitchFamily="18" charset="0"/>
              </a:rPr>
              <a:t>OF COMPUTER SCIENCE</a:t>
            </a:r>
            <a:r>
              <a:rPr lang="en-IN" sz="2000" b="1" spc="-125" dirty="0">
                <a:latin typeface="Times New Roman" pitchFamily="18" charset="0"/>
                <a:cs typeface="Times New Roman" pitchFamily="18" charset="0"/>
              </a:rPr>
              <a:t> </a:t>
            </a:r>
            <a:r>
              <a:rPr lang="en-IN" sz="2000" b="1" dirty="0">
                <a:latin typeface="Times New Roman" pitchFamily="18" charset="0"/>
                <a:cs typeface="Times New Roman" pitchFamily="18" charset="0"/>
              </a:rPr>
              <a:t>&amp;  </a:t>
            </a:r>
            <a:r>
              <a:rPr lang="en-IN" sz="2000" b="1" spc="-5" dirty="0">
                <a:latin typeface="Times New Roman" pitchFamily="18" charset="0"/>
                <a:cs typeface="Times New Roman" pitchFamily="18" charset="0"/>
              </a:rPr>
              <a:t>ENGINEERING </a:t>
            </a:r>
          </a:p>
          <a:p>
            <a:pPr marL="12065" marR="5080" algn="ctr">
              <a:lnSpc>
                <a:spcPct val="101600"/>
              </a:lnSpc>
              <a:spcBef>
                <a:spcPts val="70"/>
              </a:spcBef>
            </a:pPr>
            <a:r>
              <a:rPr lang="en-IN" sz="2000" b="1" spc="-5" dirty="0">
                <a:latin typeface="Times New Roman" pitchFamily="18" charset="0"/>
                <a:cs typeface="Times New Roman" pitchFamily="18" charset="0"/>
              </a:rPr>
              <a:t>SCHOOL OF COMPUTING  </a:t>
            </a:r>
          </a:p>
          <a:p>
            <a:pPr marL="12065" marR="5080" algn="ctr">
              <a:lnSpc>
                <a:spcPct val="101600"/>
              </a:lnSpc>
              <a:spcBef>
                <a:spcPts val="70"/>
              </a:spcBef>
            </a:pPr>
            <a:r>
              <a:rPr lang="en-IN" sz="2000" b="1" dirty="0">
                <a:latin typeface="Times New Roman" pitchFamily="18" charset="0"/>
                <a:cs typeface="Times New Roman" pitchFamily="18" charset="0"/>
              </a:rPr>
              <a:t>10214CS602 </a:t>
            </a:r>
            <a:r>
              <a:rPr lang="en-IN" sz="2000" b="1" spc="-5" dirty="0">
                <a:latin typeface="Times New Roman" pitchFamily="18" charset="0"/>
                <a:cs typeface="Times New Roman" pitchFamily="18" charset="0"/>
              </a:rPr>
              <a:t>MINOR PROJECT -2</a:t>
            </a:r>
          </a:p>
          <a:p>
            <a:pPr marL="12065" marR="5080" algn="ctr">
              <a:lnSpc>
                <a:spcPct val="101600"/>
              </a:lnSpc>
              <a:spcBef>
                <a:spcPts val="70"/>
              </a:spcBef>
            </a:pPr>
            <a:r>
              <a:rPr lang="en-IN" sz="2000" b="1" spc="-5" dirty="0">
                <a:latin typeface="Times New Roman" pitchFamily="18" charset="0"/>
                <a:cs typeface="Times New Roman" pitchFamily="18" charset="0"/>
              </a:rPr>
              <a:t>WINTER SEMESTER(2023-2024)  </a:t>
            </a:r>
          </a:p>
          <a:p>
            <a:pPr marL="12065" marR="5080" algn="ctr">
              <a:lnSpc>
                <a:spcPct val="101600"/>
              </a:lnSpc>
              <a:spcBef>
                <a:spcPts val="70"/>
              </a:spcBef>
            </a:pPr>
            <a:r>
              <a:rPr lang="en-IN" sz="2400" b="1" spc="-5" dirty="0">
                <a:latin typeface="Times New Roman" pitchFamily="18" charset="0"/>
                <a:cs typeface="Times New Roman" pitchFamily="18" charset="0"/>
              </a:rPr>
              <a:t>INITIAL </a:t>
            </a:r>
            <a:r>
              <a:rPr lang="en-IN" sz="2400" b="1" spc="-5" dirty="0" smtClean="0">
                <a:latin typeface="Times New Roman" pitchFamily="18" charset="0"/>
                <a:cs typeface="Times New Roman" pitchFamily="18" charset="0"/>
              </a:rPr>
              <a:t>REVIEW</a:t>
            </a:r>
          </a:p>
          <a:p>
            <a:pPr marL="12065" marR="5080" algn="ctr">
              <a:lnSpc>
                <a:spcPct val="101600"/>
              </a:lnSpc>
              <a:spcBef>
                <a:spcPts val="70"/>
              </a:spcBef>
            </a:pPr>
            <a:endParaRPr lang="en-IN" sz="2000" b="1" dirty="0">
              <a:latin typeface="Times New Roman" pitchFamily="18" charset="0"/>
              <a:cs typeface="Times New Roman" pitchFamily="18" charset="0"/>
            </a:endParaRPr>
          </a:p>
          <a:p>
            <a:pPr marL="12065" marR="5080" algn="ctr">
              <a:lnSpc>
                <a:spcPct val="101600"/>
              </a:lnSpc>
              <a:spcBef>
                <a:spcPts val="70"/>
              </a:spcBef>
            </a:pPr>
            <a:r>
              <a:rPr lang="en-IN" sz="3200" b="1" dirty="0" smtClean="0">
                <a:latin typeface="Times New Roman" pitchFamily="18" charset="0"/>
                <a:cs typeface="Times New Roman" pitchFamily="18" charset="0"/>
              </a:rPr>
              <a:t> </a:t>
            </a:r>
            <a:r>
              <a:rPr lang="en-IN" sz="4000" b="1" dirty="0" smtClean="0">
                <a:latin typeface="Times New Roman" pitchFamily="18" charset="0"/>
                <a:cs typeface="Times New Roman" pitchFamily="18" charset="0"/>
              </a:rPr>
              <a:t>“Voice Control Home Automation</a:t>
            </a:r>
            <a:r>
              <a:rPr lang="en-IN" sz="4000" b="1" spc="-5" dirty="0" smtClean="0">
                <a:latin typeface="Times New Roman" pitchFamily="18" charset="0"/>
                <a:cs typeface="Times New Roman" pitchFamily="18" charset="0"/>
              </a:rPr>
              <a:t>”</a:t>
            </a:r>
            <a:endParaRPr lang="en-IN" sz="3200" dirty="0">
              <a:latin typeface="Times New Roman" pitchFamily="18" charset="0"/>
              <a:cs typeface="Times New Roman" pitchFamily="18" charset="0"/>
            </a:endParaRPr>
          </a:p>
        </p:txBody>
      </p:sp>
      <p:sp>
        <p:nvSpPr>
          <p:cNvPr id="29" name="Slide Number Placeholder 3"/>
          <p:cNvSpPr txBox="1">
            <a:spLocks/>
          </p:cNvSpPr>
          <p:nvPr/>
        </p:nvSpPr>
        <p:spPr>
          <a:xfrm>
            <a:off x="15740698" y="275977"/>
            <a:ext cx="2133600" cy="365125"/>
          </a:xfrm>
          <a:prstGeom prst="rect">
            <a:avLst/>
          </a:prstGeom>
          <a:noFill/>
          <a:ln>
            <a:noFill/>
          </a:ln>
        </p:spPr>
        <p:txBody>
          <a:bodyPr spcFirstLastPara="1" wrap="square"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000" b="0" i="0" u="none" strike="noStrike" kern="0" cap="none" spc="0" normalizeH="0" baseline="0" noProof="0" dirty="0">
              <a:ln>
                <a:noFill/>
              </a:ln>
              <a:solidFill>
                <a:schemeClr val="tx1"/>
              </a:solidFill>
              <a:effectLst/>
              <a:uLnTx/>
              <a:uFillTx/>
              <a:latin typeface="Times New Roman" pitchFamily="18" charset="0"/>
              <a:ea typeface="Calibri"/>
              <a:cs typeface="Times New Roman" pitchFamily="18" charset="0"/>
              <a:sym typeface="Calibri"/>
            </a:endParaRPr>
          </a:p>
        </p:txBody>
      </p:sp>
      <p:grpSp>
        <p:nvGrpSpPr>
          <p:cNvPr id="7" name="Group 6"/>
          <p:cNvGrpSpPr/>
          <p:nvPr/>
        </p:nvGrpSpPr>
        <p:grpSpPr>
          <a:xfrm>
            <a:off x="782328" y="7215067"/>
            <a:ext cx="9144000" cy="1419628"/>
            <a:chOff x="782328" y="7215067"/>
            <a:chExt cx="9144000" cy="1419628"/>
          </a:xfrm>
        </p:grpSpPr>
        <p:sp>
          <p:nvSpPr>
            <p:cNvPr id="31" name="Rectangle 30"/>
            <p:cNvSpPr/>
            <p:nvPr/>
          </p:nvSpPr>
          <p:spPr>
            <a:xfrm>
              <a:off x="782328" y="7619032"/>
              <a:ext cx="9144000" cy="1015663"/>
            </a:xfrm>
            <a:prstGeom prst="rect">
              <a:avLst/>
            </a:prstGeom>
          </p:spPr>
          <p:txBody>
            <a:bodyPr>
              <a:spAutoFit/>
            </a:bodyPr>
            <a:lstStyle/>
            <a:p>
              <a:r>
                <a:rPr lang="en-IN" sz="2000" dirty="0" smtClean="0">
                  <a:latin typeface="Times New Roman" pitchFamily="18" charset="0"/>
                  <a:cs typeface="Times New Roman" pitchFamily="18" charset="0"/>
                </a:rPr>
                <a:t>1. RAJA RAJA CHOZHAN V K (VTU18963)(21UECS0514)</a:t>
              </a:r>
              <a:endParaRPr lang="en-IN" sz="2000" dirty="0">
                <a:latin typeface="Times New Roman" pitchFamily="18" charset="0"/>
                <a:cs typeface="Times New Roman" pitchFamily="18" charset="0"/>
              </a:endParaRPr>
            </a:p>
            <a:p>
              <a:r>
                <a:rPr lang="en-IN" sz="2000" dirty="0" smtClean="0">
                  <a:latin typeface="Times New Roman" pitchFamily="18" charset="0"/>
                  <a:cs typeface="Times New Roman" pitchFamily="18" charset="0"/>
                </a:rPr>
                <a:t>2. RAJA B (VTU18964)(21UECS0513)</a:t>
              </a:r>
              <a:endParaRPr lang="en-IN" sz="2000" dirty="0">
                <a:latin typeface="Times New Roman" pitchFamily="18" charset="0"/>
                <a:cs typeface="Times New Roman" pitchFamily="18" charset="0"/>
              </a:endParaRPr>
            </a:p>
            <a:p>
              <a:r>
                <a:rPr lang="en-IN" sz="2000" dirty="0">
                  <a:latin typeface="Times New Roman" pitchFamily="18" charset="0"/>
                  <a:cs typeface="Times New Roman" pitchFamily="18" charset="0"/>
                </a:rPr>
                <a:t>3</a:t>
              </a:r>
              <a:r>
                <a:rPr lang="en-IN" sz="2000" dirty="0" smtClean="0">
                  <a:latin typeface="Times New Roman" pitchFamily="18" charset="0"/>
                  <a:cs typeface="Times New Roman" pitchFamily="18" charset="0"/>
                </a:rPr>
                <a:t>. NANDAGOPAL J </a:t>
              </a:r>
              <a:r>
                <a:rPr lang="en-IN" sz="2000" dirty="0">
                  <a:latin typeface="Times New Roman" pitchFamily="18" charset="0"/>
                  <a:cs typeface="Times New Roman" pitchFamily="18" charset="0"/>
                </a:rPr>
                <a:t>(</a:t>
              </a:r>
              <a:r>
                <a:rPr lang="en-IN" sz="2000" dirty="0" smtClean="0">
                  <a:latin typeface="Times New Roman" pitchFamily="18" charset="0"/>
                  <a:cs typeface="Times New Roman" pitchFamily="18" charset="0"/>
                </a:rPr>
                <a:t>VTU19087)(21UECS0408</a:t>
              </a:r>
              <a:r>
                <a:rPr lang="en-IN" sz="2000" dirty="0" smtClean="0"/>
                <a:t>)</a:t>
              </a:r>
              <a:endParaRPr lang="en-IN" sz="2000" dirty="0"/>
            </a:p>
          </p:txBody>
        </p:sp>
        <p:sp>
          <p:nvSpPr>
            <p:cNvPr id="32" name="TextBox 31"/>
            <p:cNvSpPr txBox="1"/>
            <p:nvPr/>
          </p:nvSpPr>
          <p:spPr>
            <a:xfrm>
              <a:off x="1009478" y="7215067"/>
              <a:ext cx="4344850" cy="400110"/>
            </a:xfrm>
            <a:prstGeom prst="rect">
              <a:avLst/>
            </a:prstGeom>
            <a:noFill/>
          </p:spPr>
          <p:txBody>
            <a:bodyPr wrap="square" rtlCol="0">
              <a:spAutoFit/>
            </a:bodyPr>
            <a:lstStyle/>
            <a:p>
              <a:r>
                <a:rPr lang="en-IN" sz="2000" b="1" dirty="0">
                  <a:latin typeface="Times New Roman" pitchFamily="18" charset="0"/>
                  <a:cs typeface="Times New Roman" pitchFamily="18" charset="0"/>
                </a:rPr>
                <a:t>PRESENTED BY</a:t>
              </a:r>
            </a:p>
          </p:txBody>
        </p:sp>
      </p:grpSp>
      <p:grpSp>
        <p:nvGrpSpPr>
          <p:cNvPr id="2" name="Group 1"/>
          <p:cNvGrpSpPr/>
          <p:nvPr/>
        </p:nvGrpSpPr>
        <p:grpSpPr>
          <a:xfrm>
            <a:off x="13361511" y="7112643"/>
            <a:ext cx="6029629" cy="995743"/>
            <a:chOff x="12258371" y="6583970"/>
            <a:chExt cx="6029629" cy="995743"/>
          </a:xfrm>
        </p:grpSpPr>
        <p:sp>
          <p:nvSpPr>
            <p:cNvPr id="33" name="TextBox 32"/>
            <p:cNvSpPr txBox="1"/>
            <p:nvPr/>
          </p:nvSpPr>
          <p:spPr>
            <a:xfrm>
              <a:off x="12258371" y="6583970"/>
              <a:ext cx="3168503" cy="400110"/>
            </a:xfrm>
            <a:prstGeom prst="rect">
              <a:avLst/>
            </a:prstGeom>
            <a:noFill/>
          </p:spPr>
          <p:txBody>
            <a:bodyPr wrap="square" rtlCol="0">
              <a:spAutoFit/>
            </a:bodyPr>
            <a:lstStyle/>
            <a:p>
              <a:r>
                <a:rPr lang="en-IN" sz="2000" b="1" dirty="0">
                  <a:latin typeface="Times New Roman" pitchFamily="18" charset="0"/>
                  <a:cs typeface="Times New Roman" pitchFamily="18" charset="0"/>
                </a:rPr>
                <a:t>SUPERVISED BY</a:t>
              </a:r>
            </a:p>
          </p:txBody>
        </p:sp>
        <p:sp>
          <p:nvSpPr>
            <p:cNvPr id="34" name="TextBox 33"/>
            <p:cNvSpPr txBox="1"/>
            <p:nvPr/>
          </p:nvSpPr>
          <p:spPr>
            <a:xfrm>
              <a:off x="12403846" y="7179603"/>
              <a:ext cx="5884154" cy="400110"/>
            </a:xfrm>
            <a:prstGeom prst="rect">
              <a:avLst/>
            </a:prstGeom>
            <a:noFill/>
          </p:spPr>
          <p:txBody>
            <a:bodyPr wrap="square" rtlCol="0">
              <a:spAutoFit/>
            </a:bodyPr>
            <a:lstStyle/>
            <a:p>
              <a:r>
                <a:rPr lang="en-IN" sz="2000" dirty="0" smtClean="0"/>
                <a:t>Mr. S. GOPI, </a:t>
              </a:r>
              <a:r>
                <a:rPr lang="en-IN" sz="2000" dirty="0" smtClean="0"/>
                <a:t>M.Tech </a:t>
              </a:r>
              <a:endParaRPr lang="en-IN" sz="2000" dirty="0"/>
            </a:p>
          </p:txBody>
        </p:sp>
      </p:grpSp>
      <p:sp>
        <p:nvSpPr>
          <p:cNvPr id="3" name="Slide Number Placeholder 2">
            <a:extLst>
              <a:ext uri="{FF2B5EF4-FFF2-40B4-BE49-F238E27FC236}">
                <a16:creationId xmlns:a16="http://schemas.microsoft.com/office/drawing/2014/main" id="{3A074ED6-CF7A-5721-E8DB-79CE15E7201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a:t>
            </a:fld>
            <a:endParaRPr lang="en-US" dirty="0"/>
          </a:p>
        </p:txBody>
      </p:sp>
      <p:sp>
        <p:nvSpPr>
          <p:cNvPr id="4" name="Footer Placeholder 3">
            <a:extLst>
              <a:ext uri="{FF2B5EF4-FFF2-40B4-BE49-F238E27FC236}">
                <a16:creationId xmlns:a16="http://schemas.microsoft.com/office/drawing/2014/main" id="{A914398D-2412-FDBC-ACEE-C574CFD444F7}"/>
              </a:ext>
            </a:extLst>
          </p:cNvPr>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5" name="Date Placeholder 4">
            <a:extLst>
              <a:ext uri="{FF2B5EF4-FFF2-40B4-BE49-F238E27FC236}">
                <a16:creationId xmlns:a16="http://schemas.microsoft.com/office/drawing/2014/main" id="{0E3CE0F6-58C9-CD16-1564-53FAD958EF9E}"/>
              </a:ext>
            </a:extLst>
          </p:cNvPr>
          <p:cNvSpPr>
            <a:spLocks noGrp="1"/>
          </p:cNvSpPr>
          <p:nvPr>
            <p:ph type="dt" sz="half" idx="10"/>
          </p:nvPr>
        </p:nvSpPr>
        <p:spPr/>
        <p:txBody>
          <a:bodyPr/>
          <a:lstStyle/>
          <a:p>
            <a:fld id="{73728E48-D5C5-4FB7-A99B-A74CAA2B9468}" type="datetime4">
              <a:rPr lang="en-US" smtClean="0"/>
              <a:t>March 7, 2024</a:t>
            </a:fld>
            <a:endParaRPr lang="en-US" dirty="0"/>
          </a:p>
        </p:txBody>
      </p:sp>
      <p:pic>
        <p:nvPicPr>
          <p:cNvPr id="13" name="Picture 2" descr="C:\Users\Sharad\Desktop\Logo-Final-A veltech.png">
            <a:extLst>
              <a:ext uri="{FF2B5EF4-FFF2-40B4-BE49-F238E27FC236}">
                <a16:creationId xmlns:a16="http://schemas.microsoft.com/office/drawing/2014/main" id="{02DAE25E-C86A-BBED-9DA8-E19B5DADF85E}"/>
              </a:ext>
            </a:extLst>
          </p:cNvPr>
          <p:cNvPicPr>
            <a:picLocks noChangeAspect="1" noChangeArrowheads="1"/>
          </p:cNvPicPr>
          <p:nvPr/>
        </p:nvPicPr>
        <p:blipFill>
          <a:blip r:embed="rId4"/>
          <a:srcRect/>
          <a:stretch>
            <a:fillRect/>
          </a:stretch>
        </p:blipFill>
        <p:spPr bwMode="auto">
          <a:xfrm>
            <a:off x="15121296" y="502999"/>
            <a:ext cx="1238803" cy="932946"/>
          </a:xfrm>
          <a:prstGeom prst="rect">
            <a:avLst/>
          </a:prstGeom>
          <a:noFill/>
        </p:spPr>
      </p:pic>
      <p:pic>
        <p:nvPicPr>
          <p:cNvPr id="6" name="Picture 5">
            <a:extLst>
              <a:ext uri="{FF2B5EF4-FFF2-40B4-BE49-F238E27FC236}">
                <a16:creationId xmlns:a16="http://schemas.microsoft.com/office/drawing/2014/main" id="{F2D79E25-395C-9E78-BF50-E9842469DE33}"/>
              </a:ext>
            </a:extLst>
          </p:cNvPr>
          <p:cNvPicPr>
            <a:picLocks noChangeAspect="1"/>
          </p:cNvPicPr>
          <p:nvPr/>
        </p:nvPicPr>
        <p:blipFill>
          <a:blip r:embed="rId5"/>
          <a:stretch>
            <a:fillRect/>
          </a:stretch>
        </p:blipFill>
        <p:spPr>
          <a:xfrm>
            <a:off x="16376326" y="313184"/>
            <a:ext cx="1632118" cy="1125091"/>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354551" y="1955886"/>
            <a:ext cx="4519747" cy="4519747"/>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2328" y="1955885"/>
            <a:ext cx="4519748" cy="4519748"/>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5A34B8-D035-23FE-3985-E87A0AAC80B8}"/>
              </a:ext>
            </a:extLst>
          </p:cNvPr>
          <p:cNvSpPr>
            <a:spLocks noGrp="1"/>
          </p:cNvSpPr>
          <p:nvPr>
            <p:ph type="dt" sz="half" idx="10"/>
          </p:nvPr>
        </p:nvSpPr>
        <p:spPr/>
        <p:txBody>
          <a:bodyPr/>
          <a:lstStyle/>
          <a:p>
            <a:fld id="{B2E0DE46-7171-4B99-8620-AE7EE2B80EDE}" type="datetime4">
              <a:rPr lang="en-US" smtClean="0"/>
              <a:t>March 7, 2024</a:t>
            </a:fld>
            <a:endParaRPr lang="en-US" dirty="0"/>
          </a:p>
        </p:txBody>
      </p:sp>
      <p:sp>
        <p:nvSpPr>
          <p:cNvPr id="3" name="Footer Placeholder 2">
            <a:extLst>
              <a:ext uri="{FF2B5EF4-FFF2-40B4-BE49-F238E27FC236}">
                <a16:creationId xmlns:a16="http://schemas.microsoft.com/office/drawing/2014/main" id="{91B3ADCA-67AE-42DE-EF52-89EBF58A9F57}"/>
              </a:ext>
            </a:extLst>
          </p:cNvPr>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4" name="Slide Number Placeholder 3">
            <a:extLst>
              <a:ext uri="{FF2B5EF4-FFF2-40B4-BE49-F238E27FC236}">
                <a16:creationId xmlns:a16="http://schemas.microsoft.com/office/drawing/2014/main" id="{22E67759-03ED-C594-5362-A96BE418F41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a:t>
            </a:fld>
            <a:endParaRPr lang="en-US" dirty="0"/>
          </a:p>
        </p:txBody>
      </p:sp>
      <p:sp>
        <p:nvSpPr>
          <p:cNvPr id="6" name="TextBox 5">
            <a:extLst>
              <a:ext uri="{FF2B5EF4-FFF2-40B4-BE49-F238E27FC236}">
                <a16:creationId xmlns:a16="http://schemas.microsoft.com/office/drawing/2014/main" id="{27F6FFE9-5EA4-B70C-B9AA-53FA2D6C1045}"/>
              </a:ext>
            </a:extLst>
          </p:cNvPr>
          <p:cNvSpPr txBox="1"/>
          <p:nvPr/>
        </p:nvSpPr>
        <p:spPr>
          <a:xfrm>
            <a:off x="1645921" y="769286"/>
            <a:ext cx="10199715" cy="1323439"/>
          </a:xfrm>
          <a:prstGeom prst="rect">
            <a:avLst/>
          </a:prstGeom>
          <a:noFill/>
        </p:spPr>
        <p:txBody>
          <a:bodyPr wrap="square">
            <a:spAutoFit/>
          </a:bodyPr>
          <a:lstStyle/>
          <a:p>
            <a:r>
              <a:rPr lang="en-IN" sz="4000" b="1" spc="-5" dirty="0">
                <a:latin typeface="Times New Roman" panose="02020603050405020304" pitchFamily="18" charset="0"/>
                <a:cs typeface="Times New Roman" panose="02020603050405020304" pitchFamily="18" charset="0"/>
              </a:rPr>
              <a:t>PROJECT TITLE</a:t>
            </a:r>
            <a:r>
              <a:rPr lang="en-IN" sz="4000" b="1" spc="-120" dirty="0">
                <a:latin typeface="Times New Roman" panose="02020603050405020304" pitchFamily="18" charset="0"/>
                <a:cs typeface="Times New Roman" panose="02020603050405020304" pitchFamily="18" charset="0"/>
              </a:rPr>
              <a:t> </a:t>
            </a:r>
            <a:r>
              <a:rPr lang="en-IN" sz="4000" b="1" spc="-20" dirty="0" smtClean="0">
                <a:latin typeface="Times New Roman" panose="02020603050405020304" pitchFamily="18" charset="0"/>
                <a:cs typeface="Times New Roman" panose="02020603050405020304" pitchFamily="18" charset="0"/>
              </a:rPr>
              <a:t>JUSTIFICATION – VOICE CONTROL HOME AUTOMATION</a:t>
            </a:r>
            <a:endParaRPr lang="en-IN" sz="40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74E05F02-3505-41DC-3F1A-FDE2AFC468BD}"/>
              </a:ext>
            </a:extLst>
          </p:cNvPr>
          <p:cNvSpPr txBox="1"/>
          <p:nvPr/>
        </p:nvSpPr>
        <p:spPr>
          <a:xfrm>
            <a:off x="1386015" y="2668788"/>
            <a:ext cx="15432711" cy="5632311"/>
          </a:xfrm>
          <a:prstGeom prst="rect">
            <a:avLst/>
          </a:prstGeom>
          <a:noFill/>
        </p:spPr>
        <p:txBody>
          <a:bodyPr wrap="square" rtlCol="0">
            <a:spAutoFit/>
          </a:bodyPr>
          <a:lstStyle/>
          <a:p>
            <a:pPr marL="342900" indent="-342900" algn="just">
              <a:buFont typeface="Arial" panose="020B0604020202020204" pitchFamily="34" charset="0"/>
              <a:buChar char="•"/>
            </a:pPr>
            <a:r>
              <a:rPr lang="en-US" sz="2400" b="1" dirty="0"/>
              <a:t>Voice-Assisted:</a:t>
            </a:r>
            <a:r>
              <a:rPr lang="en-US" sz="2400" dirty="0"/>
              <a:t> This title highlights the key feature of the project, which is voice control for operating home appliances. Voice commands provide a hands-free and intuitive interface, enhancing accessibility for all users, including elderly and disabled individuals.</a:t>
            </a:r>
          </a:p>
          <a:p>
            <a:pPr marL="342900" indent="-342900" algn="just">
              <a:buFont typeface="Arial" panose="020B0604020202020204" pitchFamily="34" charset="0"/>
              <a:buChar char="•"/>
            </a:pPr>
            <a:endParaRPr lang="en-US" sz="2400" dirty="0"/>
          </a:p>
          <a:p>
            <a:pPr marL="342900" indent="-342900" algn="just">
              <a:buFont typeface="Arial" panose="020B0604020202020204" pitchFamily="34" charset="0"/>
              <a:buChar char="•"/>
            </a:pPr>
            <a:r>
              <a:rPr lang="en-US" sz="2400" b="1" dirty="0"/>
              <a:t>Smart Home Automation System: </a:t>
            </a:r>
            <a:r>
              <a:rPr lang="en-US" sz="2400" dirty="0"/>
              <a:t>The term "smart home automation" emphasizes the advanced technology used in the project, including Arduino microprocessor, Android smartphone integration, and wireless connectivity. It conveys the idea of automating household tasks for increased efficiency and convenience.</a:t>
            </a:r>
          </a:p>
          <a:p>
            <a:pPr marL="342900" indent="-342900" algn="just">
              <a:buFont typeface="Arial" panose="020B0604020202020204" pitchFamily="34" charset="0"/>
              <a:buChar char="•"/>
            </a:pPr>
            <a:endParaRPr lang="en-US" sz="2400" dirty="0"/>
          </a:p>
          <a:p>
            <a:pPr marL="342900" indent="-342900" algn="just">
              <a:buFont typeface="Arial" panose="020B0604020202020204" pitchFamily="34" charset="0"/>
              <a:buChar char="•"/>
            </a:pPr>
            <a:r>
              <a:rPr lang="en-US" sz="2400" b="1" dirty="0"/>
              <a:t>Accessibility and Convenience: </a:t>
            </a:r>
            <a:r>
              <a:rPr lang="en-US" sz="2400" dirty="0"/>
              <a:t>By including "accessibility and convenience" in the title, the project's focus on catering to the needs of elderly and disabled individuals is highlighted. This aspect sets the project apart and emphasizes its potential impact on improving the quality of life for users with special needs</a:t>
            </a:r>
            <a:r>
              <a:rPr lang="en-US" sz="2400" dirty="0" smtClean="0"/>
              <a:t>.</a:t>
            </a:r>
          </a:p>
          <a:p>
            <a:pPr algn="just"/>
            <a:endParaRPr lang="en-US" sz="2400" dirty="0" smtClean="0"/>
          </a:p>
          <a:p>
            <a:pPr marL="342900" indent="-342900" algn="just">
              <a:buFont typeface="Arial" panose="020B0604020202020204" pitchFamily="34" charset="0"/>
              <a:buChar char="•"/>
            </a:pPr>
            <a:r>
              <a:rPr lang="en-US" sz="2400" b="1" dirty="0"/>
              <a:t>Intuitive Interface: </a:t>
            </a:r>
            <a:r>
              <a:rPr lang="en-US" sz="2400" dirty="0"/>
              <a:t>The term "Intuitive Interface" highlights the user-friendly nature of the project. Through voice commands, users can interact with their home environment in a natural and straightforward manner, without the need for complex manual controls or interfaces.</a:t>
            </a:r>
            <a:endParaRPr lang="en-IN" sz="2400" dirty="0"/>
          </a:p>
        </p:txBody>
      </p:sp>
    </p:spTree>
    <p:extLst>
      <p:ext uri="{BB962C8B-B14F-4D97-AF65-F5344CB8AC3E}">
        <p14:creationId xmlns:p14="http://schemas.microsoft.com/office/powerpoint/2010/main" val="31477849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E300B1-5598-BE82-F202-5E0EB0806FA4}"/>
              </a:ext>
            </a:extLst>
          </p:cNvPr>
          <p:cNvSpPr>
            <a:spLocks noGrp="1"/>
          </p:cNvSpPr>
          <p:nvPr>
            <p:ph type="dt" sz="half" idx="10"/>
          </p:nvPr>
        </p:nvSpPr>
        <p:spPr/>
        <p:txBody>
          <a:bodyPr/>
          <a:lstStyle/>
          <a:p>
            <a:fld id="{FC574C16-449D-49E9-9273-C5A2DF62681F}" type="datetime4">
              <a:rPr lang="en-US" smtClean="0"/>
              <a:t>March 7, 2024</a:t>
            </a:fld>
            <a:endParaRPr lang="en-US" dirty="0"/>
          </a:p>
        </p:txBody>
      </p:sp>
      <p:sp>
        <p:nvSpPr>
          <p:cNvPr id="3" name="Footer Placeholder 2">
            <a:extLst>
              <a:ext uri="{FF2B5EF4-FFF2-40B4-BE49-F238E27FC236}">
                <a16:creationId xmlns:a16="http://schemas.microsoft.com/office/drawing/2014/main" id="{8183B2A4-7F05-F543-5AB2-7ECF5840A969}"/>
              </a:ext>
            </a:extLst>
          </p:cNvPr>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4" name="Slide Number Placeholder 3">
            <a:extLst>
              <a:ext uri="{FF2B5EF4-FFF2-40B4-BE49-F238E27FC236}">
                <a16:creationId xmlns:a16="http://schemas.microsoft.com/office/drawing/2014/main" id="{5D009501-FB32-C988-4976-7C694400911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3</a:t>
            </a:fld>
            <a:endParaRPr lang="en-US" dirty="0"/>
          </a:p>
        </p:txBody>
      </p:sp>
      <p:sp>
        <p:nvSpPr>
          <p:cNvPr id="6" name="TextBox 5">
            <a:extLst>
              <a:ext uri="{FF2B5EF4-FFF2-40B4-BE49-F238E27FC236}">
                <a16:creationId xmlns:a16="http://schemas.microsoft.com/office/drawing/2014/main" id="{20C9B3CB-9605-D3F0-35D9-9F801A3703E6}"/>
              </a:ext>
            </a:extLst>
          </p:cNvPr>
          <p:cNvSpPr txBox="1"/>
          <p:nvPr/>
        </p:nvSpPr>
        <p:spPr>
          <a:xfrm>
            <a:off x="1445342" y="980456"/>
            <a:ext cx="14535876" cy="707886"/>
          </a:xfrm>
          <a:prstGeom prst="rect">
            <a:avLst/>
          </a:prstGeom>
          <a:noFill/>
        </p:spPr>
        <p:txBody>
          <a:bodyPr wrap="square">
            <a:spAutoFit/>
          </a:bodyPr>
          <a:lstStyle/>
          <a:p>
            <a:r>
              <a:rPr lang="en-IN" sz="4000" b="1" spc="-5" dirty="0">
                <a:latin typeface="Times New Roman" panose="02020603050405020304" pitchFamily="18" charset="0"/>
                <a:cs typeface="Times New Roman" panose="02020603050405020304" pitchFamily="18" charset="0"/>
              </a:rPr>
              <a:t>OBJECTIVE </a:t>
            </a:r>
            <a:r>
              <a:rPr lang="en-IN" sz="4000" b="1" dirty="0">
                <a:latin typeface="Times New Roman" panose="02020603050405020304" pitchFamily="18" charset="0"/>
                <a:cs typeface="Times New Roman" panose="02020603050405020304" pitchFamily="18" charset="0"/>
              </a:rPr>
              <a:t>&amp; </a:t>
            </a:r>
            <a:r>
              <a:rPr lang="en-IN" sz="4000" b="1" spc="-5" dirty="0">
                <a:latin typeface="Times New Roman" panose="02020603050405020304" pitchFamily="18" charset="0"/>
                <a:cs typeface="Times New Roman" panose="02020603050405020304" pitchFamily="18" charset="0"/>
              </a:rPr>
              <a:t>SCOPE OF THE</a:t>
            </a:r>
            <a:r>
              <a:rPr lang="en-IN" sz="4000" b="1" spc="-215" dirty="0">
                <a:latin typeface="Times New Roman" panose="02020603050405020304" pitchFamily="18" charset="0"/>
                <a:cs typeface="Times New Roman" panose="02020603050405020304" pitchFamily="18" charset="0"/>
              </a:rPr>
              <a:t> </a:t>
            </a:r>
            <a:r>
              <a:rPr lang="en-IN" sz="4000" b="1" spc="-5" dirty="0">
                <a:latin typeface="Times New Roman" panose="02020603050405020304" pitchFamily="18" charset="0"/>
                <a:cs typeface="Times New Roman" panose="02020603050405020304" pitchFamily="18" charset="0"/>
              </a:rPr>
              <a:t>PROJECT</a:t>
            </a:r>
            <a:endParaRPr lang="en-IN" sz="40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5D320C95-CECA-3B29-9A8E-C8DB772E0000}"/>
              </a:ext>
            </a:extLst>
          </p:cNvPr>
          <p:cNvSpPr txBox="1"/>
          <p:nvPr/>
        </p:nvSpPr>
        <p:spPr>
          <a:xfrm>
            <a:off x="1386015" y="2057246"/>
            <a:ext cx="15432711" cy="7263527"/>
          </a:xfrm>
          <a:prstGeom prst="rect">
            <a:avLst/>
          </a:prstGeom>
          <a:noFill/>
        </p:spPr>
        <p:txBody>
          <a:bodyPr wrap="square" rtlCol="0">
            <a:spAutoFit/>
          </a:bodyPr>
          <a:lstStyle/>
          <a:p>
            <a:pPr algn="just"/>
            <a:r>
              <a:rPr lang="en-US" sz="2400" b="1" dirty="0" smtClean="0"/>
              <a:t>Objective</a:t>
            </a:r>
            <a:r>
              <a:rPr lang="en-US" sz="2400" b="1" dirty="0"/>
              <a:t>:</a:t>
            </a:r>
          </a:p>
          <a:p>
            <a:pPr marL="342900" indent="-342900" algn="just">
              <a:buFont typeface="Arial" panose="020B0604020202020204" pitchFamily="34" charset="0"/>
              <a:buChar char="•"/>
            </a:pPr>
            <a:r>
              <a:rPr lang="en-US" sz="2200" dirty="0"/>
              <a:t>The objective of the project is to design and implement a voice-controlled home automation system that enhances accessibility, efficiency, and energy-saving capabilities for users. </a:t>
            </a:r>
            <a:endParaRPr lang="en-US" sz="2200" dirty="0" smtClean="0"/>
          </a:p>
          <a:p>
            <a:pPr marL="342900" indent="-342900" algn="just">
              <a:buFont typeface="Arial" panose="020B0604020202020204" pitchFamily="34" charset="0"/>
              <a:buChar char="•"/>
            </a:pPr>
            <a:r>
              <a:rPr lang="en-US" sz="2200" dirty="0" smtClean="0"/>
              <a:t>This </a:t>
            </a:r>
            <a:r>
              <a:rPr lang="en-US" sz="2200" dirty="0"/>
              <a:t>system aims to provide a convenient and intuitive interface for controlling household appliances through voice commands, thereby catering to the needs of elderly, disabled, and tech-savvy individuals alike. The project seeks to leverage Arduino microprocessor technology, coupled with Android smartphone integration and wireless communication, to create a cost-effective and scalable solution for modern homes</a:t>
            </a:r>
            <a:r>
              <a:rPr lang="en-US" sz="2200" dirty="0" smtClean="0"/>
              <a:t>.</a:t>
            </a:r>
          </a:p>
          <a:p>
            <a:pPr algn="just"/>
            <a:r>
              <a:rPr lang="en-US" sz="2400" b="1" dirty="0"/>
              <a:t>Scope:</a:t>
            </a:r>
          </a:p>
          <a:p>
            <a:pPr marL="342900" indent="-342900" algn="just">
              <a:buFont typeface="Arial" panose="020B0604020202020204" pitchFamily="34" charset="0"/>
              <a:buChar char="•"/>
            </a:pPr>
            <a:r>
              <a:rPr lang="en-US" sz="2200" dirty="0"/>
              <a:t>Voice-Controlled Operation: The system will enable users to control various household appliances, including lights, doors, fans, and air conditioners, using voice commands via an Android smartphone or tablet.</a:t>
            </a:r>
          </a:p>
          <a:p>
            <a:pPr marL="342900" indent="-342900" algn="just">
              <a:buFont typeface="Arial" panose="020B0604020202020204" pitchFamily="34" charset="0"/>
              <a:buChar char="•"/>
            </a:pPr>
            <a:r>
              <a:rPr lang="en-US" sz="2200" dirty="0"/>
              <a:t>Authentication Mechanism: The project will incorporate an authentication mechanism to ensure that only authorized users can access and control the home automation system, thereby enhancing security and privacy.</a:t>
            </a:r>
          </a:p>
          <a:p>
            <a:pPr marL="342900" indent="-342900" algn="just">
              <a:buFont typeface="Arial" panose="020B0604020202020204" pitchFamily="34" charset="0"/>
              <a:buChar char="•"/>
            </a:pPr>
            <a:r>
              <a:rPr lang="en-US" sz="2200" dirty="0"/>
              <a:t>Wireless Connectivity: Communication between the Arduino microprocessor and the Android device will be established using Bluetooth technology, enabling seamless remote access and control of home appliances.</a:t>
            </a:r>
          </a:p>
          <a:p>
            <a:pPr marL="342900" indent="-342900" algn="just">
              <a:buFont typeface="Arial" panose="020B0604020202020204" pitchFamily="34" charset="0"/>
              <a:buChar char="•"/>
            </a:pPr>
            <a:r>
              <a:rPr lang="en-US" sz="2200" dirty="0"/>
              <a:t>Energy Efficiency: The system will focus on optimizing energy usage and promoting sustainability by allowing users to schedule appliance operations, monitor energy consumption, and implement energy-saving strategies.</a:t>
            </a:r>
          </a:p>
          <a:p>
            <a:pPr marL="342900" indent="-342900" algn="just">
              <a:buFont typeface="Arial" panose="020B0604020202020204" pitchFamily="34" charset="0"/>
              <a:buChar char="•"/>
            </a:pPr>
            <a:r>
              <a:rPr lang="en-US" sz="2200" dirty="0"/>
              <a:t>User Interface: An intuitive and user-friendly Android application will be developed to facilitate easy setup, configuration, and operation of the home automation system, catering to users of all technical backgrounds.</a:t>
            </a:r>
          </a:p>
          <a:p>
            <a:pPr marL="342900" indent="-342900" algn="just">
              <a:buFont typeface="Arial" panose="020B0604020202020204" pitchFamily="34" charset="0"/>
              <a:buChar char="•"/>
            </a:pPr>
            <a:r>
              <a:rPr lang="en-US" sz="2200" dirty="0"/>
              <a:t>Scalability and Flexibility: The project will be designed to be scalable and adaptable to different home environments and user preferences, allowing for future expansion and integration with additional smart devices and functionalities.</a:t>
            </a:r>
          </a:p>
          <a:p>
            <a:pPr marL="342900" indent="-342900" algn="just">
              <a:buFont typeface="Arial" panose="020B0604020202020204" pitchFamily="34" charset="0"/>
              <a:buChar char="•"/>
            </a:pPr>
            <a:endParaRPr lang="en-IN" sz="2200" dirty="0"/>
          </a:p>
        </p:txBody>
      </p:sp>
    </p:spTree>
    <p:extLst>
      <p:ext uri="{BB962C8B-B14F-4D97-AF65-F5344CB8AC3E}">
        <p14:creationId xmlns:p14="http://schemas.microsoft.com/office/powerpoint/2010/main" val="28746707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9172725-B7C6-223D-C223-330E64D9E22A}"/>
              </a:ext>
            </a:extLst>
          </p:cNvPr>
          <p:cNvSpPr>
            <a:spLocks noGrp="1"/>
          </p:cNvSpPr>
          <p:nvPr>
            <p:ph type="dt" sz="half" idx="10"/>
          </p:nvPr>
        </p:nvSpPr>
        <p:spPr/>
        <p:txBody>
          <a:bodyPr/>
          <a:lstStyle/>
          <a:p>
            <a:fld id="{3AB32FA4-ECA1-4588-B2D2-0D89F96C4925}" type="datetime4">
              <a:rPr lang="en-US" smtClean="0"/>
              <a:t>March 7, 2024</a:t>
            </a:fld>
            <a:endParaRPr lang="en-US" dirty="0"/>
          </a:p>
        </p:txBody>
      </p:sp>
      <p:sp>
        <p:nvSpPr>
          <p:cNvPr id="3" name="Footer Placeholder 2">
            <a:extLst>
              <a:ext uri="{FF2B5EF4-FFF2-40B4-BE49-F238E27FC236}">
                <a16:creationId xmlns:a16="http://schemas.microsoft.com/office/drawing/2014/main" id="{FAFF13D2-AAAE-460F-A12E-B21A464BC420}"/>
              </a:ext>
            </a:extLst>
          </p:cNvPr>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4" name="Slide Number Placeholder 3">
            <a:extLst>
              <a:ext uri="{FF2B5EF4-FFF2-40B4-BE49-F238E27FC236}">
                <a16:creationId xmlns:a16="http://schemas.microsoft.com/office/drawing/2014/main" id="{C8EC5B28-1F55-45CC-8512-A84E6C6E7F9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4</a:t>
            </a:fld>
            <a:endParaRPr lang="en-US" dirty="0"/>
          </a:p>
        </p:txBody>
      </p:sp>
      <p:sp>
        <p:nvSpPr>
          <p:cNvPr id="6" name="TextBox 5">
            <a:extLst>
              <a:ext uri="{FF2B5EF4-FFF2-40B4-BE49-F238E27FC236}">
                <a16:creationId xmlns:a16="http://schemas.microsoft.com/office/drawing/2014/main" id="{882BC6FD-1CD0-E38D-DE0F-7DCC2AEEDF07}"/>
              </a:ext>
            </a:extLst>
          </p:cNvPr>
          <p:cNvSpPr txBox="1"/>
          <p:nvPr/>
        </p:nvSpPr>
        <p:spPr>
          <a:xfrm>
            <a:off x="1318638" y="1067605"/>
            <a:ext cx="11067325" cy="707886"/>
          </a:xfrm>
          <a:prstGeom prst="rect">
            <a:avLst/>
          </a:prstGeom>
          <a:noFill/>
        </p:spPr>
        <p:txBody>
          <a:bodyPr wrap="square">
            <a:spAutoFit/>
          </a:bodyPr>
          <a:lstStyle/>
          <a:p>
            <a:pPr marL="12700">
              <a:lnSpc>
                <a:spcPct val="100000"/>
              </a:lnSpc>
              <a:spcBef>
                <a:spcPts val="100"/>
              </a:spcBef>
            </a:pPr>
            <a:r>
              <a:rPr lang="en-IN" sz="4000" b="1" spc="-15" dirty="0">
                <a:latin typeface="Times New Roman"/>
                <a:cs typeface="Times New Roman"/>
              </a:rPr>
              <a:t>TOOLS </a:t>
            </a:r>
            <a:r>
              <a:rPr lang="en-IN" sz="4000" b="1" spc="-25" dirty="0">
                <a:latin typeface="Times New Roman"/>
                <a:cs typeface="Times New Roman"/>
              </a:rPr>
              <a:t>TO </a:t>
            </a:r>
            <a:r>
              <a:rPr lang="en-IN" sz="4000" b="1" spc="-5" dirty="0">
                <a:latin typeface="Times New Roman"/>
                <a:cs typeface="Times New Roman"/>
              </a:rPr>
              <a:t>BE USED IN THE</a:t>
            </a:r>
            <a:r>
              <a:rPr lang="en-IN" sz="4000" b="1" spc="-130" dirty="0">
                <a:latin typeface="Times New Roman"/>
                <a:cs typeface="Times New Roman"/>
              </a:rPr>
              <a:t> </a:t>
            </a:r>
            <a:r>
              <a:rPr lang="en-IN" sz="4000" b="1" spc="-5" dirty="0">
                <a:latin typeface="Times New Roman"/>
                <a:cs typeface="Times New Roman"/>
              </a:rPr>
              <a:t>PROJECT</a:t>
            </a:r>
            <a:endParaRPr lang="en-IN" sz="4000" dirty="0">
              <a:latin typeface="Times New Roman"/>
              <a:cs typeface="Times New Roman"/>
            </a:endParaRPr>
          </a:p>
        </p:txBody>
      </p:sp>
      <p:sp>
        <p:nvSpPr>
          <p:cNvPr id="8" name="Rectangle 7"/>
          <p:cNvSpPr/>
          <p:nvPr/>
        </p:nvSpPr>
        <p:spPr>
          <a:xfrm>
            <a:off x="1682590" y="1937420"/>
            <a:ext cx="14927581" cy="7109639"/>
          </a:xfrm>
          <a:prstGeom prst="rect">
            <a:avLst/>
          </a:prstGeom>
        </p:spPr>
        <p:txBody>
          <a:bodyPr wrap="square">
            <a:spAutoFit/>
          </a:bodyPr>
          <a:lstStyle/>
          <a:p>
            <a:pPr marL="342900" indent="-342900" algn="just">
              <a:buFont typeface="+mj-lt"/>
              <a:buAutoNum type="arabicPeriod"/>
            </a:pPr>
            <a:r>
              <a:rPr lang="en-US" sz="2000" b="1" dirty="0"/>
              <a:t>Arduino Microprocessor</a:t>
            </a:r>
            <a:r>
              <a:rPr lang="en-US" sz="2000" dirty="0"/>
              <a:t>: Arduino boards will serve as the central processing unit for interfacing with sensors, actuators, and controlling household appliances based on voice commands.</a:t>
            </a:r>
          </a:p>
          <a:p>
            <a:pPr marL="342900" indent="-342900" algn="just">
              <a:buFont typeface="+mj-lt"/>
              <a:buAutoNum type="arabicPeriod"/>
            </a:pPr>
            <a:endParaRPr lang="en-US" sz="2000" dirty="0"/>
          </a:p>
          <a:p>
            <a:pPr marL="342900" indent="-342900" algn="just">
              <a:buFont typeface="+mj-lt"/>
              <a:buAutoNum type="arabicPeriod"/>
            </a:pPr>
            <a:r>
              <a:rPr lang="en-US" sz="2000" b="1" dirty="0"/>
              <a:t>Android Development Tools: </a:t>
            </a:r>
            <a:r>
              <a:rPr lang="en-US" sz="2000" dirty="0"/>
              <a:t>Android Studio, along with Java or Kotlin programming language, will be used to develop the Android application that communicates with the Arduino board via Bluetooth and processes voice commands.</a:t>
            </a:r>
          </a:p>
          <a:p>
            <a:pPr marL="342900" indent="-342900" algn="just">
              <a:buFont typeface="+mj-lt"/>
              <a:buAutoNum type="arabicPeriod"/>
            </a:pPr>
            <a:endParaRPr lang="en-US" sz="2000" dirty="0"/>
          </a:p>
          <a:p>
            <a:pPr marL="342900" indent="-342900" algn="just">
              <a:buFont typeface="+mj-lt"/>
              <a:buAutoNum type="arabicPeriod"/>
            </a:pPr>
            <a:r>
              <a:rPr lang="en-US" sz="2000" b="1" dirty="0"/>
              <a:t>Bluetooth Module: </a:t>
            </a:r>
            <a:r>
              <a:rPr lang="en-US" sz="2000" dirty="0"/>
              <a:t>A Bluetooth module compatible with Arduino, such as HC-05 or HC-06, will be used for establishing wireless communication between the Arduino board and the Android device.</a:t>
            </a:r>
          </a:p>
          <a:p>
            <a:pPr marL="342900" indent="-342900" algn="just">
              <a:buFont typeface="+mj-lt"/>
              <a:buAutoNum type="arabicPeriod"/>
            </a:pPr>
            <a:endParaRPr lang="en-US" sz="2000" dirty="0"/>
          </a:p>
          <a:p>
            <a:pPr marL="342900" indent="-342900" algn="just">
              <a:buFont typeface="+mj-lt"/>
              <a:buAutoNum type="arabicPeriod"/>
            </a:pPr>
            <a:r>
              <a:rPr lang="en-US" sz="2000" b="1" dirty="0"/>
              <a:t>Voice Recognition Software/Library: </a:t>
            </a:r>
            <a:r>
              <a:rPr lang="en-US" sz="2000" dirty="0"/>
              <a:t>A voice recognition software or library, such as Google Speech Recognition API, PocketSphinx, or CMU Sphinx, will be integrated into the Android application to convert voice </a:t>
            </a:r>
            <a:r>
              <a:rPr lang="en-US" sz="2000" dirty="0" smtClean="0"/>
              <a:t>comma nds </a:t>
            </a:r>
            <a:r>
              <a:rPr lang="en-US" sz="2000" dirty="0"/>
              <a:t>into actionable instructions.</a:t>
            </a:r>
          </a:p>
          <a:p>
            <a:pPr marL="342900" indent="-342900" algn="just">
              <a:buFont typeface="+mj-lt"/>
              <a:buAutoNum type="arabicPeriod"/>
            </a:pPr>
            <a:endParaRPr lang="en-US" sz="2000" dirty="0"/>
          </a:p>
          <a:p>
            <a:pPr marL="342900" indent="-342900" algn="just">
              <a:buFont typeface="+mj-lt"/>
              <a:buAutoNum type="arabicPeriod"/>
            </a:pPr>
            <a:r>
              <a:rPr lang="en-US" sz="2000" b="1" dirty="0"/>
              <a:t>Sensors and Actuators</a:t>
            </a:r>
            <a:r>
              <a:rPr lang="en-US" sz="2000" dirty="0"/>
              <a:t>: Various sensors (e.g., motion sensors, temperature sensors) and actuators (e.g., relays, servo motors) compatible with Arduino will be used to detect environmental conditions and control household appliances accordingly</a:t>
            </a:r>
            <a:r>
              <a:rPr lang="en-US" sz="2000" dirty="0" smtClean="0"/>
              <a:t>.</a:t>
            </a:r>
          </a:p>
          <a:p>
            <a:pPr marL="342900" indent="-342900" algn="just">
              <a:buFont typeface="+mj-lt"/>
              <a:buAutoNum type="arabicPeriod"/>
            </a:pPr>
            <a:endParaRPr lang="en-US" sz="2000" dirty="0"/>
          </a:p>
          <a:p>
            <a:pPr marL="342900" indent="-342900" algn="just">
              <a:buFont typeface="+mj-lt"/>
              <a:buAutoNum type="arabicPeriod"/>
            </a:pPr>
            <a:r>
              <a:rPr lang="en-US" sz="2000" b="1" dirty="0" smtClean="0"/>
              <a:t>Circuit Design Software:</a:t>
            </a:r>
            <a:r>
              <a:rPr lang="en-US" sz="2000" dirty="0" smtClean="0"/>
              <a:t> Software tools like Fritzing or Eagle will be used for designing circuit schematics and layouts to ensure proper connectivity and integration of components.</a:t>
            </a:r>
          </a:p>
          <a:p>
            <a:pPr marL="342900" indent="-342900" algn="just">
              <a:buFont typeface="+mj-lt"/>
              <a:buAutoNum type="arabicPeriod"/>
            </a:pPr>
            <a:endParaRPr lang="en-US" sz="2000" dirty="0"/>
          </a:p>
          <a:p>
            <a:pPr marL="342900" indent="-342900" algn="just">
              <a:buFont typeface="+mj-lt"/>
              <a:buAutoNum type="arabicPeriod"/>
            </a:pPr>
            <a:r>
              <a:rPr lang="en-US" sz="2000" b="1" dirty="0"/>
              <a:t>Version Control System: </a:t>
            </a:r>
            <a:r>
              <a:rPr lang="en-US" sz="2000" dirty="0"/>
              <a:t>Utilizing version control systems like Git along with platforms like GitHub or GitLab will facilitate collaborative development, code management, and version tracking.</a:t>
            </a:r>
          </a:p>
          <a:p>
            <a:pPr marL="342900" indent="-342900" algn="just">
              <a:buFont typeface="+mj-lt"/>
              <a:buAutoNum type="arabicPeriod"/>
            </a:pPr>
            <a:endParaRPr lang="en-US" sz="2000" dirty="0"/>
          </a:p>
          <a:p>
            <a:pPr marL="342900" indent="-342900" algn="just">
              <a:buFont typeface="+mj-lt"/>
              <a:buAutoNum type="arabicPeriod"/>
            </a:pPr>
            <a:r>
              <a:rPr lang="en-US" sz="2000" b="1" dirty="0"/>
              <a:t>Documentation Tools: </a:t>
            </a:r>
            <a:r>
              <a:rPr lang="en-US" sz="2000" dirty="0"/>
              <a:t>Documentation tools such as Markdown, LaTeX, or Microsoft Word will be used to create user manuals, technical documentation, and project reports to aid in project management and knowledge dissemination.</a:t>
            </a:r>
            <a:endParaRPr lang="en-IN" sz="2000" dirty="0"/>
          </a:p>
        </p:txBody>
      </p:sp>
    </p:spTree>
    <p:extLst>
      <p:ext uri="{BB962C8B-B14F-4D97-AF65-F5344CB8AC3E}">
        <p14:creationId xmlns:p14="http://schemas.microsoft.com/office/powerpoint/2010/main" val="41064800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A31B3F-5390-9584-E40A-64475B97255B}"/>
              </a:ext>
            </a:extLst>
          </p:cNvPr>
          <p:cNvSpPr>
            <a:spLocks noGrp="1"/>
          </p:cNvSpPr>
          <p:nvPr>
            <p:ph type="dt" sz="half" idx="10"/>
          </p:nvPr>
        </p:nvSpPr>
        <p:spPr/>
        <p:txBody>
          <a:bodyPr/>
          <a:lstStyle/>
          <a:p>
            <a:fld id="{512F660D-7E37-4C67-8609-CD1BECC2925A}" type="datetime4">
              <a:rPr lang="en-US" smtClean="0"/>
              <a:t>March 7, 2024</a:t>
            </a:fld>
            <a:endParaRPr lang="en-US" dirty="0"/>
          </a:p>
        </p:txBody>
      </p:sp>
      <p:sp>
        <p:nvSpPr>
          <p:cNvPr id="3" name="Footer Placeholder 2">
            <a:extLst>
              <a:ext uri="{FF2B5EF4-FFF2-40B4-BE49-F238E27FC236}">
                <a16:creationId xmlns:a16="http://schemas.microsoft.com/office/drawing/2014/main" id="{4B588CDB-E9A0-B6CF-D92A-62CA7CEFEADC}"/>
              </a:ext>
            </a:extLst>
          </p:cNvPr>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4" name="Slide Number Placeholder 3">
            <a:extLst>
              <a:ext uri="{FF2B5EF4-FFF2-40B4-BE49-F238E27FC236}">
                <a16:creationId xmlns:a16="http://schemas.microsoft.com/office/drawing/2014/main" id="{17069AD1-BBC1-CB59-6F23-D1C0BE48E01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5</a:t>
            </a:fld>
            <a:endParaRPr lang="en-US" dirty="0"/>
          </a:p>
        </p:txBody>
      </p:sp>
      <p:sp>
        <p:nvSpPr>
          <p:cNvPr id="6" name="TextBox 5">
            <a:extLst>
              <a:ext uri="{FF2B5EF4-FFF2-40B4-BE49-F238E27FC236}">
                <a16:creationId xmlns:a16="http://schemas.microsoft.com/office/drawing/2014/main" id="{9E7A0952-D922-790E-593D-0DFBEDBF5D13}"/>
              </a:ext>
            </a:extLst>
          </p:cNvPr>
          <p:cNvSpPr txBox="1"/>
          <p:nvPr/>
        </p:nvSpPr>
        <p:spPr>
          <a:xfrm>
            <a:off x="1312606" y="995204"/>
            <a:ext cx="9144000" cy="1323439"/>
          </a:xfrm>
          <a:prstGeom prst="rect">
            <a:avLst/>
          </a:prstGeom>
          <a:noFill/>
        </p:spPr>
        <p:txBody>
          <a:bodyPr wrap="square">
            <a:spAutoFit/>
          </a:bodyPr>
          <a:lstStyle/>
          <a:p>
            <a:r>
              <a:rPr lang="en-IN" sz="4000" b="1" spc="-30" dirty="0">
                <a:latin typeface="Times New Roman" panose="02020603050405020304" pitchFamily="18" charset="0"/>
                <a:cs typeface="Times New Roman" panose="02020603050405020304" pitchFamily="18" charset="0"/>
              </a:rPr>
              <a:t>SOCIETAL IMPORTANCE </a:t>
            </a:r>
            <a:r>
              <a:rPr lang="en-IN" sz="4000" b="1" spc="-5" dirty="0">
                <a:latin typeface="Times New Roman" panose="02020603050405020304" pitchFamily="18" charset="0"/>
                <a:cs typeface="Times New Roman" panose="02020603050405020304" pitchFamily="18" charset="0"/>
              </a:rPr>
              <a:t>OF THE</a:t>
            </a:r>
            <a:r>
              <a:rPr lang="en-IN" sz="4000" b="1" spc="-270" dirty="0">
                <a:latin typeface="Times New Roman" panose="02020603050405020304" pitchFamily="18" charset="0"/>
                <a:cs typeface="Times New Roman" panose="02020603050405020304" pitchFamily="18" charset="0"/>
              </a:rPr>
              <a:t> </a:t>
            </a:r>
            <a:r>
              <a:rPr lang="en-IN" sz="4000" b="1" spc="-5" dirty="0">
                <a:latin typeface="Times New Roman" panose="02020603050405020304" pitchFamily="18" charset="0"/>
                <a:cs typeface="Times New Roman" panose="02020603050405020304" pitchFamily="18" charset="0"/>
              </a:rPr>
              <a:t>PROJECT</a:t>
            </a:r>
            <a:endParaRPr lang="en-IN" sz="4000" b="1" dirty="0">
              <a:latin typeface="Times New Roman" panose="02020603050405020304" pitchFamily="18" charset="0"/>
              <a:cs typeface="Times New Roman" panose="02020603050405020304" pitchFamily="18" charset="0"/>
            </a:endParaRPr>
          </a:p>
        </p:txBody>
      </p:sp>
      <p:sp>
        <p:nvSpPr>
          <p:cNvPr id="7" name="Rectangle 6"/>
          <p:cNvSpPr/>
          <p:nvPr/>
        </p:nvSpPr>
        <p:spPr>
          <a:xfrm>
            <a:off x="1312606" y="2318643"/>
            <a:ext cx="15436431" cy="6863417"/>
          </a:xfrm>
          <a:prstGeom prst="rect">
            <a:avLst/>
          </a:prstGeom>
        </p:spPr>
        <p:txBody>
          <a:bodyPr wrap="square">
            <a:spAutoFit/>
          </a:bodyPr>
          <a:lstStyle/>
          <a:p>
            <a:pPr marL="285750" indent="-285750" algn="just">
              <a:buFont typeface="Arial" panose="020B0604020202020204" pitchFamily="34" charset="0"/>
              <a:buChar char="•"/>
            </a:pPr>
            <a:r>
              <a:rPr lang="en-US" sz="2200" b="1" dirty="0"/>
              <a:t>Accessibility for Elderly and Disabled Individuals: </a:t>
            </a:r>
            <a:r>
              <a:rPr lang="en-US" sz="2200" dirty="0"/>
              <a:t>By enabling control of household appliances through voice commands, the system enhances accessibility for elderly and disabled individuals who may have difficulty operating traditional switches or interfaces. This contributes to fostering independence and improving the quality of life for these segments of society</a:t>
            </a:r>
            <a:r>
              <a:rPr lang="en-US" sz="2200" dirty="0" smtClean="0"/>
              <a:t>.</a:t>
            </a:r>
          </a:p>
          <a:p>
            <a:pPr marL="285750" indent="-285750" algn="just">
              <a:buFont typeface="Arial" panose="020B0604020202020204" pitchFamily="34" charset="0"/>
              <a:buChar char="•"/>
            </a:pPr>
            <a:endParaRPr lang="en-US" sz="2200" dirty="0"/>
          </a:p>
          <a:p>
            <a:pPr marL="285750" indent="-285750" algn="just">
              <a:buFont typeface="Arial" panose="020B0604020202020204" pitchFamily="34" charset="0"/>
              <a:buChar char="•"/>
            </a:pPr>
            <a:r>
              <a:rPr lang="en-US" sz="2200" b="1" dirty="0"/>
              <a:t>Energy Efficiency and Environmental Sustainability</a:t>
            </a:r>
            <a:r>
              <a:rPr lang="en-US" sz="2200" dirty="0"/>
              <a:t>: Through features like scheduling appliance operations and monitoring energy consumption, the system promotes energy efficiency and contributes to environmental sustainability. Reducing energy consumption not only leads to cost savings for users but also helps mitigate the impact of household energy use on the environment.</a:t>
            </a:r>
          </a:p>
          <a:p>
            <a:pPr marL="285750" indent="-285750" algn="just">
              <a:buFont typeface="Arial" panose="020B0604020202020204" pitchFamily="34" charset="0"/>
              <a:buChar char="•"/>
            </a:pPr>
            <a:endParaRPr lang="en-US" sz="2200" dirty="0"/>
          </a:p>
          <a:p>
            <a:pPr marL="285750" indent="-285750" algn="just">
              <a:buFont typeface="Arial" panose="020B0604020202020204" pitchFamily="34" charset="0"/>
              <a:buChar char="•"/>
            </a:pPr>
            <a:r>
              <a:rPr lang="en-US" sz="2200" b="1" dirty="0"/>
              <a:t>Time Saving and Convenience:</a:t>
            </a:r>
            <a:r>
              <a:rPr lang="en-US" sz="2200" dirty="0"/>
              <a:t> Home automation systems streamline daily tasks and routines, saving users time and effort. This is beneficial for individuals balancing busy schedules, caregivers assisting elderly or disabled family members, and anyone seeking greater convenience in managing their home environment.</a:t>
            </a:r>
          </a:p>
          <a:p>
            <a:pPr marL="285750" indent="-285750" algn="just">
              <a:buFont typeface="Arial" panose="020B0604020202020204" pitchFamily="34" charset="0"/>
              <a:buChar char="•"/>
            </a:pPr>
            <a:endParaRPr lang="en-US" sz="2200" dirty="0"/>
          </a:p>
          <a:p>
            <a:pPr marL="285750" indent="-285750" algn="just">
              <a:buFont typeface="Arial" panose="020B0604020202020204" pitchFamily="34" charset="0"/>
              <a:buChar char="•"/>
            </a:pPr>
            <a:r>
              <a:rPr lang="en-US" sz="2200" b="1" dirty="0"/>
              <a:t>Technological Innovation and Economic Growth: </a:t>
            </a:r>
            <a:r>
              <a:rPr lang="en-US" sz="2200" dirty="0"/>
              <a:t>Projects that leverage emerging technologies, such as voice recognition and wireless communication, drive innovation and contribute to economic growth. By developing and implementing novel solutions like voice-controlled home automation systems, the project stimulates technological advancement and creates opportunities for job creation and economic development in related industries.</a:t>
            </a:r>
          </a:p>
          <a:p>
            <a:pPr marL="285750" indent="-285750" algn="just">
              <a:buFont typeface="Arial" panose="020B0604020202020204" pitchFamily="34" charset="0"/>
              <a:buChar char="•"/>
            </a:pPr>
            <a:endParaRPr lang="en-US" sz="2200" dirty="0"/>
          </a:p>
          <a:p>
            <a:pPr marL="285750" indent="-285750" algn="just">
              <a:buFont typeface="Arial" panose="020B0604020202020204" pitchFamily="34" charset="0"/>
              <a:buChar char="•"/>
            </a:pPr>
            <a:r>
              <a:rPr lang="en-US" sz="2200" b="1" dirty="0"/>
              <a:t>Promotion of Independent Living: </a:t>
            </a:r>
            <a:r>
              <a:rPr lang="en-US" sz="2200" dirty="0"/>
              <a:t>For elderly individuals who wish to age in place and maintain their independence, assistive technologies like the proposed home automation system provide valuable support. By facilitating independent living and reducing reliance on external assistance, the project empowers individuals to maintain their autonomy and dignity as they age.</a:t>
            </a:r>
            <a:endParaRPr lang="en-IN" sz="2200" dirty="0"/>
          </a:p>
        </p:txBody>
      </p:sp>
    </p:spTree>
    <p:extLst>
      <p:ext uri="{BB962C8B-B14F-4D97-AF65-F5344CB8AC3E}">
        <p14:creationId xmlns:p14="http://schemas.microsoft.com/office/powerpoint/2010/main" val="37886797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795C03-538C-4D37-8C3F-C57B2DC67088}" type="datetime4">
              <a:rPr lang="en-US" smtClean="0"/>
              <a:t>March 7, 2024</a:t>
            </a:fld>
            <a:endParaRPr lang="en-US" dirty="0"/>
          </a:p>
        </p:txBody>
      </p:sp>
      <p:sp>
        <p:nvSpPr>
          <p:cNvPr id="3" name="Footer Placeholder 2"/>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6</a:t>
            </a:fld>
            <a:endParaRPr lang="en-US" dirty="0"/>
          </a:p>
        </p:txBody>
      </p:sp>
      <p:sp>
        <p:nvSpPr>
          <p:cNvPr id="8" name="Rectangle 7"/>
          <p:cNvSpPr/>
          <p:nvPr/>
        </p:nvSpPr>
        <p:spPr>
          <a:xfrm>
            <a:off x="6128141" y="705654"/>
            <a:ext cx="6635343" cy="646331"/>
          </a:xfrm>
          <a:prstGeom prst="rect">
            <a:avLst/>
          </a:prstGeom>
        </p:spPr>
        <p:txBody>
          <a:bodyPr wrap="none">
            <a:spAutoFit/>
          </a:bodyPr>
          <a:lstStyle/>
          <a:p>
            <a:r>
              <a:rPr lang="en-IN" sz="3600" b="1" dirty="0">
                <a:latin typeface="Times New Roman" pitchFamily="18" charset="0"/>
                <a:cs typeface="Times New Roman" pitchFamily="18" charset="0"/>
              </a:rPr>
              <a:t>TIMELINE OF THE PROJECT</a:t>
            </a:r>
            <a:endParaRPr lang="en-IN" sz="36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328" y="3102834"/>
            <a:ext cx="17090113" cy="4189664"/>
          </a:xfrm>
          <a:prstGeom prst="rect">
            <a:avLst/>
          </a:prstGeom>
        </p:spPr>
      </p:pic>
      <p:sp>
        <p:nvSpPr>
          <p:cNvPr id="11" name="Rectangle 10"/>
          <p:cNvSpPr/>
          <p:nvPr/>
        </p:nvSpPr>
        <p:spPr>
          <a:xfrm>
            <a:off x="7354319" y="2227409"/>
            <a:ext cx="3584123" cy="646331"/>
          </a:xfrm>
          <a:prstGeom prst="rect">
            <a:avLst/>
          </a:prstGeom>
        </p:spPr>
        <p:txBody>
          <a:bodyPr wrap="none">
            <a:spAutoFit/>
          </a:bodyPr>
          <a:lstStyle/>
          <a:p>
            <a:r>
              <a:rPr lang="en-IN" sz="3600" b="1" dirty="0" smtClean="0">
                <a:latin typeface="Times New Roman" pitchFamily="18" charset="0"/>
                <a:cs typeface="Times New Roman" pitchFamily="18" charset="0"/>
              </a:rPr>
              <a:t>GANTT CHART</a:t>
            </a:r>
            <a:endParaRPr lang="en-IN" sz="36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49990" y="3990110"/>
            <a:ext cx="4592782" cy="923330"/>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IN" sz="5400" b="1" spc="50" dirty="0">
                <a:ln w="11430"/>
                <a:solidFill>
                  <a:srgbClr val="002060"/>
                </a:solidFill>
                <a:effectLst>
                  <a:outerShdw blurRad="76200" dist="50800" dir="5400000" algn="tl" rotWithShape="0">
                    <a:srgbClr val="000000">
                      <a:alpha val="65000"/>
                    </a:srgbClr>
                  </a:outerShdw>
                </a:effectLst>
                <a:latin typeface="Times New Roman" pitchFamily="18" charset="0"/>
                <a:cs typeface="Times New Roman" pitchFamily="18" charset="0"/>
              </a:rPr>
              <a:t>THANK YOU</a:t>
            </a:r>
          </a:p>
        </p:txBody>
      </p:sp>
      <p:pic>
        <p:nvPicPr>
          <p:cNvPr id="6" name="Picture 3" descr="C:\Users\Sharad\Desktop\download veltech.png"/>
          <p:cNvPicPr>
            <a:picLocks noChangeAspect="1" noChangeArrowheads="1"/>
          </p:cNvPicPr>
          <p:nvPr/>
        </p:nvPicPr>
        <p:blipFill>
          <a:blip r:embed="rId2"/>
          <a:srcRect/>
          <a:stretch>
            <a:fillRect/>
          </a:stretch>
        </p:blipFill>
        <p:spPr bwMode="auto">
          <a:xfrm>
            <a:off x="10555134" y="7499241"/>
            <a:ext cx="4295554" cy="1438275"/>
          </a:xfrm>
          <a:prstGeom prst="rect">
            <a:avLst/>
          </a:prstGeom>
          <a:noFill/>
        </p:spPr>
      </p:pic>
      <p:sp>
        <p:nvSpPr>
          <p:cNvPr id="9" name="Slide Number Placeholder 8">
            <a:extLst>
              <a:ext uri="{FF2B5EF4-FFF2-40B4-BE49-F238E27FC236}">
                <a16:creationId xmlns:a16="http://schemas.microsoft.com/office/drawing/2014/main" id="{DE467E1A-CA3B-20EC-133C-FDE72F8F5F6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7</a:t>
            </a:fld>
            <a:endParaRPr lang="en-US" dirty="0"/>
          </a:p>
        </p:txBody>
      </p:sp>
      <p:sp>
        <p:nvSpPr>
          <p:cNvPr id="10" name="Footer Placeholder 9">
            <a:extLst>
              <a:ext uri="{FF2B5EF4-FFF2-40B4-BE49-F238E27FC236}">
                <a16:creationId xmlns:a16="http://schemas.microsoft.com/office/drawing/2014/main" id="{C085D79C-5367-5D11-F316-8E41FBE4E674}"/>
              </a:ext>
            </a:extLst>
          </p:cNvPr>
          <p:cNvSpPr>
            <a:spLocks noGrp="1"/>
          </p:cNvSpPr>
          <p:nvPr>
            <p:ph type="ftr" sz="quarter" idx="11"/>
          </p:nvPr>
        </p:nvSpPr>
        <p:spPr/>
        <p:txBody>
          <a:bodyPr/>
          <a:lstStyle/>
          <a:p>
            <a:r>
              <a:rPr lang="en-US" dirty="0" smtClean="0"/>
              <a:t>DEPARTMENT OF COMPUTER SCIENCE &amp; ENGINEERING   / Voice Control Home Automation</a:t>
            </a:r>
            <a:endParaRPr lang="en-IN" dirty="0"/>
          </a:p>
        </p:txBody>
      </p:sp>
      <p:sp>
        <p:nvSpPr>
          <p:cNvPr id="11" name="Date Placeholder 10">
            <a:extLst>
              <a:ext uri="{FF2B5EF4-FFF2-40B4-BE49-F238E27FC236}">
                <a16:creationId xmlns:a16="http://schemas.microsoft.com/office/drawing/2014/main" id="{245F8EC2-D106-5A27-3961-508236D30CF6}"/>
              </a:ext>
            </a:extLst>
          </p:cNvPr>
          <p:cNvSpPr>
            <a:spLocks noGrp="1"/>
          </p:cNvSpPr>
          <p:nvPr>
            <p:ph type="dt" sz="half" idx="10"/>
          </p:nvPr>
        </p:nvSpPr>
        <p:spPr/>
        <p:txBody>
          <a:bodyPr/>
          <a:lstStyle/>
          <a:p>
            <a:fld id="{50852EE5-CDC8-4DCB-8A92-21D2385DE5CE}" type="datetime4">
              <a:rPr lang="en-US" smtClean="0"/>
              <a:t>March 7, 2024</a:t>
            </a:fld>
            <a:endParaRPr lang="en-US" dirty="0"/>
          </a:p>
        </p:txBody>
      </p:sp>
      <p:pic>
        <p:nvPicPr>
          <p:cNvPr id="12" name="Picture 2" descr="C:\Users\Sharad\Desktop\Logo-Final-A veltech.png">
            <a:extLst>
              <a:ext uri="{FF2B5EF4-FFF2-40B4-BE49-F238E27FC236}">
                <a16:creationId xmlns:a16="http://schemas.microsoft.com/office/drawing/2014/main" id="{02DAE25E-C86A-BBED-9DA8-E19B5DADF85E}"/>
              </a:ext>
            </a:extLst>
          </p:cNvPr>
          <p:cNvPicPr>
            <a:picLocks noChangeAspect="1" noChangeArrowheads="1"/>
          </p:cNvPicPr>
          <p:nvPr/>
        </p:nvPicPr>
        <p:blipFill>
          <a:blip r:embed="rId3"/>
          <a:srcRect/>
          <a:stretch>
            <a:fillRect/>
          </a:stretch>
        </p:blipFill>
        <p:spPr bwMode="auto">
          <a:xfrm>
            <a:off x="15232344" y="7838566"/>
            <a:ext cx="1160907" cy="969050"/>
          </a:xfrm>
          <a:prstGeom prst="rect">
            <a:avLst/>
          </a:prstGeom>
          <a:noFill/>
        </p:spPr>
      </p:pic>
      <p:pic>
        <p:nvPicPr>
          <p:cNvPr id="3" name="Picture 2">
            <a:extLst>
              <a:ext uri="{FF2B5EF4-FFF2-40B4-BE49-F238E27FC236}">
                <a16:creationId xmlns:a16="http://schemas.microsoft.com/office/drawing/2014/main" id="{3354F33A-9CB3-D842-1875-4FF8341BA4AC}"/>
              </a:ext>
            </a:extLst>
          </p:cNvPr>
          <p:cNvPicPr>
            <a:picLocks noChangeAspect="1"/>
          </p:cNvPicPr>
          <p:nvPr/>
        </p:nvPicPr>
        <p:blipFill>
          <a:blip r:embed="rId4"/>
          <a:stretch>
            <a:fillRect/>
          </a:stretch>
        </p:blipFill>
        <p:spPr>
          <a:xfrm>
            <a:off x="16393251" y="7666626"/>
            <a:ext cx="1380357" cy="110523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423</TotalTime>
  <Words>1208</Words>
  <Application>Microsoft Office PowerPoint</Application>
  <PresentationFormat>Custom</PresentationFormat>
  <Paragraphs>82</Paragraphs>
  <Slides>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Times New Roman</vt:lpstr>
      <vt:lpstr>Arial</vt:lpstr>
      <vt:lpstr>Calibri Light</vt:lpstr>
      <vt:lpstr>Calibri</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Sharad</dc:creator>
  <cp:lastModifiedBy>VKRRC</cp:lastModifiedBy>
  <cp:revision>28</cp:revision>
  <cp:lastPrinted>2024-03-07T02:17:13Z</cp:lastPrinted>
  <dcterms:modified xsi:type="dcterms:W3CDTF">2024-03-07T02:18:57Z</dcterms:modified>
</cp:coreProperties>
</file>